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69" r:id="rId2"/>
    <p:sldId id="258" r:id="rId3"/>
    <p:sldId id="270" r:id="rId4"/>
    <p:sldId id="260" r:id="rId5"/>
    <p:sldId id="271" r:id="rId6"/>
    <p:sldId id="262" r:id="rId7"/>
    <p:sldId id="263" r:id="rId8"/>
    <p:sldId id="264" r:id="rId9"/>
    <p:sldId id="272"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506"/>
    <a:srgbClr val="050405"/>
    <a:srgbClr val="0E0D0E"/>
    <a:srgbClr val="353534"/>
    <a:srgbClr val="222424"/>
    <a:srgbClr val="2329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12" autoAdjust="0"/>
    <p:restoredTop sz="94660"/>
  </p:normalViewPr>
  <p:slideViewPr>
    <p:cSldViewPr snapToGrid="0">
      <p:cViewPr varScale="1">
        <p:scale>
          <a:sx n="93" d="100"/>
          <a:sy n="93" d="100"/>
        </p:scale>
        <p:origin x="96"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C582A11-3E57-4B65-B40E-DD1F0A24B7C3}" type="datetimeFigureOut">
              <a:rPr lang="en-IN" smtClean="0"/>
              <a:t>12-11-2025</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053E2D2-1929-445C-AD78-DEE3ABCB1D4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14678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582A11-3E57-4B65-B40E-DD1F0A24B7C3}" type="datetimeFigureOut">
              <a:rPr lang="en-IN" smtClean="0"/>
              <a:t>12-11-2025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343229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582A11-3E57-4B65-B40E-DD1F0A24B7C3}" type="datetimeFigureOut">
              <a:rPr lang="en-IN" smtClean="0"/>
              <a:t>12-11-2025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285206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582A11-3E57-4B65-B40E-DD1F0A24B7C3}" type="datetimeFigureOut">
              <a:rPr lang="en-IN" smtClean="0"/>
              <a:t>12-11-2025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66988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582A11-3E57-4B65-B40E-DD1F0A24B7C3}" type="datetimeFigureOut">
              <a:rPr lang="en-IN" smtClean="0"/>
              <a:t>12-11-2025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053E2D2-1929-445C-AD78-DEE3ABCB1D4A}"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2953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C582A11-3E57-4B65-B40E-DD1F0A24B7C3}" type="datetimeFigureOut">
              <a:rPr lang="en-IN" smtClean="0"/>
              <a:t>12-11-2025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90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C582A11-3E57-4B65-B40E-DD1F0A24B7C3}" type="datetimeFigureOut">
              <a:rPr lang="en-IN" smtClean="0"/>
              <a:t>12-11-2025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424718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C582A11-3E57-4B65-B40E-DD1F0A24B7C3}" type="datetimeFigureOut">
              <a:rPr lang="en-IN" smtClean="0"/>
              <a:t>12-11-2025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43813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82A11-3E57-4B65-B40E-DD1F0A24B7C3}" type="datetimeFigureOut">
              <a:rPr lang="en-IN" smtClean="0"/>
              <a:t>12-11-2025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110987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582A11-3E57-4B65-B40E-DD1F0A24B7C3}" type="datetimeFigureOut">
              <a:rPr lang="en-IN" smtClean="0"/>
              <a:t>12-11-2025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125462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582A11-3E57-4B65-B40E-DD1F0A24B7C3}" type="datetimeFigureOut">
              <a:rPr lang="en-IN" smtClean="0"/>
              <a:t>12-11-2025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053E2D2-1929-445C-AD78-DEE3ABCB1D4A}" type="slidenum">
              <a:rPr lang="en-IN" smtClean="0"/>
              <a:t>‹#›</a:t>
            </a:fld>
            <a:endParaRPr lang="en-IN"/>
          </a:p>
        </p:txBody>
      </p:sp>
    </p:spTree>
    <p:extLst>
      <p:ext uri="{BB962C8B-B14F-4D97-AF65-F5344CB8AC3E}">
        <p14:creationId xmlns:p14="http://schemas.microsoft.com/office/powerpoint/2010/main" val="79723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582A11-3E57-4B65-B40E-DD1F0A24B7C3}" type="datetimeFigureOut">
              <a:rPr lang="en-IN" smtClean="0"/>
              <a:t>12-11-2025</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053E2D2-1929-445C-AD78-DEE3ABCB1D4A}" type="slidenum">
              <a:rPr lang="en-IN" smtClean="0"/>
              <a:t>‹#›</a:t>
            </a:fld>
            <a:endParaRPr lang="en-IN"/>
          </a:p>
        </p:txBody>
      </p:sp>
    </p:spTree>
    <p:extLst>
      <p:ext uri="{BB962C8B-B14F-4D97-AF65-F5344CB8AC3E}">
        <p14:creationId xmlns:p14="http://schemas.microsoft.com/office/powerpoint/2010/main" val="320000310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26097"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531" y="211516"/>
            <a:ext cx="5062728" cy="40159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1704873" y="4362733"/>
            <a:ext cx="9516516" cy="646331"/>
          </a:xfrm>
          <a:prstGeom prst="rect">
            <a:avLst/>
          </a:prstGeom>
        </p:spPr>
        <p:txBody>
          <a:bodyPr wrap="none">
            <a:spAutoFit/>
          </a:bodyPr>
          <a:lstStyle/>
          <a:p>
            <a:r>
              <a:rPr lang="en-US" sz="3600" dirty="0">
                <a:latin typeface="Arial Black" panose="020B0A04020102020204" pitchFamily="34" charset="0"/>
              </a:rPr>
              <a:t>HEART DISEASE PREDICTION USING</a:t>
            </a:r>
            <a:endParaRPr lang="en-IN" sz="3600" dirty="0">
              <a:latin typeface="Arial Black" panose="020B0A04020102020204" pitchFamily="34" charset="0"/>
            </a:endParaRPr>
          </a:p>
        </p:txBody>
      </p:sp>
      <p:sp>
        <p:nvSpPr>
          <p:cNvPr id="14" name="Rectangle 13"/>
          <p:cNvSpPr/>
          <p:nvPr/>
        </p:nvSpPr>
        <p:spPr>
          <a:xfrm>
            <a:off x="3155092" y="4926686"/>
            <a:ext cx="7636475" cy="923330"/>
          </a:xfrm>
          <a:prstGeom prst="rect">
            <a:avLst/>
          </a:prstGeom>
        </p:spPr>
        <p:txBody>
          <a:bodyPr wrap="square">
            <a:spAutoFit/>
          </a:bodyPr>
          <a:lstStyle/>
          <a:p>
            <a:r>
              <a:rPr lang="en-US" sz="3600" dirty="0">
                <a:latin typeface="Arial Black" panose="020B0A04020102020204" pitchFamily="34" charset="0"/>
              </a:rPr>
              <a:t>LOGISTIC REGRESSION</a:t>
            </a:r>
            <a:endParaRPr lang="en-IN" sz="3600" dirty="0">
              <a:latin typeface="Arial Black" panose="020B0A04020102020204" pitchFamily="34" charset="0"/>
            </a:endParaRPr>
          </a:p>
          <a:p>
            <a:endParaRPr lang="en-IN" dirty="0"/>
          </a:p>
        </p:txBody>
      </p:sp>
      <p:sp>
        <p:nvSpPr>
          <p:cNvPr id="15" name="Rectangle 14"/>
          <p:cNvSpPr/>
          <p:nvPr/>
        </p:nvSpPr>
        <p:spPr>
          <a:xfrm>
            <a:off x="11376454" y="5964195"/>
            <a:ext cx="667265" cy="749643"/>
          </a:xfrm>
          <a:prstGeom prst="rect">
            <a:avLst/>
          </a:prstGeom>
          <a:solidFill>
            <a:srgbClr val="22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4341340" y="5573017"/>
            <a:ext cx="6096000" cy="646331"/>
          </a:xfrm>
          <a:prstGeom prst="rect">
            <a:avLst/>
          </a:prstGeom>
        </p:spPr>
        <p:txBody>
          <a:bodyPr>
            <a:spAutoFit/>
          </a:bodyPr>
          <a:lstStyle/>
          <a:p>
            <a:r>
              <a:rPr lang="en-US" b="1" dirty="0">
                <a:latin typeface="Arial" panose="020B0604020202020204" pitchFamily="34" charset="0"/>
                <a:cs typeface="Arial" panose="020B0604020202020204" pitchFamily="34" charset="0"/>
              </a:rPr>
              <a:t>Presented By: Auric Dutt</a:t>
            </a:r>
          </a:p>
          <a:p>
            <a:r>
              <a:rPr lang="en-US" b="1" dirty="0">
                <a:latin typeface="Arial" panose="020B0604020202020204" pitchFamily="34" charset="0"/>
                <a:cs typeface="Arial" panose="020B0604020202020204" pitchFamily="34" charset="0"/>
              </a:rPr>
              <a:t>Guide Name: Miss Naina Devi</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093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6076" y="0"/>
            <a:ext cx="7118280" cy="830997"/>
          </a:xfrm>
          <a:prstGeom prst="rect">
            <a:avLst/>
          </a:prstGeom>
          <a:noFill/>
        </p:spPr>
        <p:txBody>
          <a:bodyPr wrap="square" rtlCol="0">
            <a:spAutoFit/>
          </a:bodyPr>
          <a:lstStyle/>
          <a:p>
            <a:r>
              <a:rPr lang="en-US" sz="4800" b="1" dirty="0" smtClean="0"/>
              <a:t>Future Scopes</a:t>
            </a:r>
            <a:endParaRPr lang="en-IN" sz="4800" b="1" dirty="0"/>
          </a:p>
        </p:txBody>
      </p:sp>
      <p:sp>
        <p:nvSpPr>
          <p:cNvPr id="2" name="Rectangle 1"/>
          <p:cNvSpPr/>
          <p:nvPr/>
        </p:nvSpPr>
        <p:spPr>
          <a:xfrm>
            <a:off x="626076" y="1087395"/>
            <a:ext cx="5189838" cy="4868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1"/>
          <p:cNvSpPr>
            <a:spLocks noChangeArrowheads="1"/>
          </p:cNvSpPr>
          <p:nvPr/>
        </p:nvSpPr>
        <p:spPr bwMode="auto">
          <a:xfrm>
            <a:off x="642552" y="1157182"/>
            <a:ext cx="517336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Integrate real-time patient data from wearable devices and hospital databases for live predictions.</a:t>
            </a:r>
          </a:p>
          <a:p>
            <a:pPr marR="0" lvl="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Improve prediction accuracy using deep learning models and ensemble techniques.</a:t>
            </a:r>
          </a:p>
          <a:p>
            <a:pPr marR="0" lvl="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Deploy the system as a mobile application for easier accessibility to users and healthcare providers.</a:t>
            </a:r>
          </a:p>
          <a:p>
            <a:pPr marR="0" lvl="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Expand the dataset with more diverse patient data to make the model more generalizable.</a:t>
            </a:r>
          </a:p>
          <a:p>
            <a:pPr marR="0" lvl="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smtClean="0">
                <a:ln>
                  <a:noFill/>
                </a:ln>
                <a:solidFill>
                  <a:schemeClr val="tx1"/>
                </a:solidFill>
                <a:effectLst/>
                <a:latin typeface="Arial Unicode MS" panose="020B0604020202020204" pitchFamily="34" charset="-128"/>
                <a:ea typeface="Arial Unicode MS" panose="020B0604020202020204" pitchFamily="34" charset="-128"/>
                <a:cs typeface="Arial Unicode MS" panose="020B0604020202020204" pitchFamily="34" charset="-128"/>
              </a:rPr>
              <a:t>Incorporate doctor feedback to continuously refine and validate predictions.</a:t>
            </a:r>
          </a:p>
        </p:txBody>
      </p:sp>
      <p:pic>
        <p:nvPicPr>
          <p:cNvPr id="1027" name="Picture 3" descr="Heart Multiple Disease Deep Learning Disease Prediction Multiple Disease  Prediction Web App Using Machine Learning Dev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233" y="1647567"/>
            <a:ext cx="5496993" cy="36987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3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26087" y="202106"/>
            <a:ext cx="6721813" cy="1015663"/>
          </a:xfrm>
          <a:prstGeom prst="rect">
            <a:avLst/>
          </a:prstGeom>
          <a:noFill/>
        </p:spPr>
        <p:txBody>
          <a:bodyPr wrap="square" rtlCol="0">
            <a:spAutoFit/>
          </a:bodyPr>
          <a:lstStyle/>
          <a:p>
            <a:r>
              <a:rPr lang="en-US" sz="6000" b="1" dirty="0" smtClean="0">
                <a:latin typeface="Arial Black" panose="020B0A04020102020204" pitchFamily="34" charset="0"/>
              </a:rPr>
              <a:t>Issues Faced</a:t>
            </a:r>
            <a:endParaRPr lang="en-IN" sz="6000" b="1" dirty="0">
              <a:latin typeface="Arial Black" panose="020B0A04020102020204" pitchFamily="34" charset="0"/>
            </a:endParaRPr>
          </a:p>
        </p:txBody>
      </p:sp>
      <p:sp>
        <p:nvSpPr>
          <p:cNvPr id="5" name="Round Single Corner Rectangle 4"/>
          <p:cNvSpPr/>
          <p:nvPr/>
        </p:nvSpPr>
        <p:spPr>
          <a:xfrm>
            <a:off x="1383957" y="1605279"/>
            <a:ext cx="10012792" cy="3601035"/>
          </a:xfrm>
          <a:prstGeom prst="round1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2"/>
          <p:cNvSpPr>
            <a:spLocks noChangeArrowheads="1"/>
          </p:cNvSpPr>
          <p:nvPr/>
        </p:nvSpPr>
        <p:spPr bwMode="auto">
          <a:xfrm rot="10800000" flipV="1">
            <a:off x="1556103" y="1697636"/>
            <a:ext cx="984064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Faced </a:t>
            </a:r>
            <a:r>
              <a:rPr kumimoji="0" lang="en-US" altLang="en-US" sz="1800" b="1" i="0" u="none" strike="noStrike" cap="none" normalizeH="0" baseline="0" dirty="0" smtClean="0">
                <a:ln>
                  <a:noFill/>
                </a:ln>
                <a:solidFill>
                  <a:schemeClr val="bg1"/>
                </a:solidFill>
                <a:effectLst/>
                <a:latin typeface="Arial" panose="020B0604020202020204" pitchFamily="34" charset="0"/>
              </a:rPr>
              <a:t>missing and inconsistent data</a:t>
            </a:r>
            <a:r>
              <a:rPr kumimoji="0" lang="en-US" altLang="en-US" sz="1800" b="0" i="0" u="none" strike="noStrike" cap="none" normalizeH="0" baseline="0" dirty="0" smtClean="0">
                <a:ln>
                  <a:noFill/>
                </a:ln>
                <a:solidFill>
                  <a:schemeClr val="bg1"/>
                </a:solidFill>
                <a:effectLst/>
                <a:latin typeface="Arial" panose="020B0604020202020204" pitchFamily="34" charset="0"/>
              </a:rPr>
              <a:t> during preprocessing, which required careful handling.</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Difficulty in </a:t>
            </a:r>
            <a:r>
              <a:rPr kumimoji="0" lang="en-US" altLang="en-US" sz="1800" b="1" i="0" u="none" strike="noStrike" cap="none" normalizeH="0" baseline="0" dirty="0" smtClean="0">
                <a:ln>
                  <a:noFill/>
                </a:ln>
                <a:solidFill>
                  <a:schemeClr val="bg1"/>
                </a:solidFill>
                <a:effectLst/>
                <a:latin typeface="Arial" panose="020B0604020202020204" pitchFamily="34" charset="0"/>
              </a:rPr>
              <a:t>balancing the dataset</a:t>
            </a:r>
            <a:r>
              <a:rPr kumimoji="0" lang="en-US" altLang="en-US" sz="1800" b="0" i="0" u="none" strike="noStrike" cap="none" normalizeH="0" baseline="0" dirty="0" smtClean="0">
                <a:ln>
                  <a:noFill/>
                </a:ln>
                <a:solidFill>
                  <a:schemeClr val="bg1"/>
                </a:solidFill>
                <a:effectLst/>
                <a:latin typeface="Arial" panose="020B0604020202020204" pitchFamily="34" charset="0"/>
              </a:rPr>
              <a:t>, as there were slightly unequal target class distributions.</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Managing </a:t>
            </a:r>
            <a:r>
              <a:rPr kumimoji="0" lang="en-US" altLang="en-US" sz="1800" b="1" i="0" u="none" strike="noStrike" cap="none" normalizeH="0" baseline="0" dirty="0" smtClean="0">
                <a:ln>
                  <a:noFill/>
                </a:ln>
                <a:solidFill>
                  <a:schemeClr val="bg1"/>
                </a:solidFill>
                <a:effectLst/>
                <a:latin typeface="Arial" panose="020B0604020202020204" pitchFamily="34" charset="0"/>
              </a:rPr>
              <a:t>model overfitting</a:t>
            </a:r>
            <a:r>
              <a:rPr kumimoji="0" lang="en-US" altLang="en-US" sz="1800" b="0" i="0" u="none" strike="noStrike" cap="none" normalizeH="0" baseline="0" dirty="0" smtClean="0">
                <a:ln>
                  <a:noFill/>
                </a:ln>
                <a:solidFill>
                  <a:schemeClr val="bg1"/>
                </a:solidFill>
                <a:effectLst/>
                <a:latin typeface="Arial" panose="020B0604020202020204" pitchFamily="34" charset="0"/>
              </a:rPr>
              <a:t> while trying to achieve higher accuracy.</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Adjusting </a:t>
            </a:r>
            <a:r>
              <a:rPr kumimoji="0" lang="en-US" altLang="en-US" sz="1800" b="1" i="0" u="none" strike="noStrike" cap="none" normalizeH="0" baseline="0" dirty="0" smtClean="0">
                <a:ln>
                  <a:noFill/>
                </a:ln>
                <a:solidFill>
                  <a:schemeClr val="bg1"/>
                </a:solidFill>
                <a:effectLst/>
                <a:latin typeface="Arial" panose="020B0604020202020204" pitchFamily="34" charset="0"/>
              </a:rPr>
              <a:t>hyperparameters</a:t>
            </a:r>
            <a:r>
              <a:rPr kumimoji="0" lang="en-US" altLang="en-US" sz="1800" b="0" i="0" u="none" strike="noStrike" cap="none" normalizeH="0" baseline="0" dirty="0" smtClean="0">
                <a:ln>
                  <a:noFill/>
                </a:ln>
                <a:solidFill>
                  <a:schemeClr val="bg1"/>
                </a:solidFill>
                <a:effectLst/>
                <a:latin typeface="Arial" panose="020B0604020202020204" pitchFamily="34" charset="0"/>
              </a:rPr>
              <a:t> to improve performance without increasing complexity.</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Minor issues while </a:t>
            </a:r>
            <a:r>
              <a:rPr kumimoji="0" lang="en-US" altLang="en-US" sz="1800" b="1" i="0" u="none" strike="noStrike" cap="none" normalizeH="0" baseline="0" dirty="0" smtClean="0">
                <a:ln>
                  <a:noFill/>
                </a:ln>
                <a:solidFill>
                  <a:schemeClr val="bg1"/>
                </a:solidFill>
                <a:effectLst/>
                <a:latin typeface="Arial" panose="020B0604020202020204" pitchFamily="34" charset="0"/>
              </a:rPr>
              <a:t>deploying the Streamlit web app</a:t>
            </a:r>
            <a:r>
              <a:rPr kumimoji="0" lang="en-US" altLang="en-US" sz="1800" b="0" i="0" u="none" strike="noStrike" cap="none" normalizeH="0" baseline="0" dirty="0" smtClean="0">
                <a:ln>
                  <a:noFill/>
                </a:ln>
                <a:solidFill>
                  <a:schemeClr val="bg1"/>
                </a:solidFill>
                <a:effectLst/>
                <a:latin typeface="Arial" panose="020B0604020202020204" pitchFamily="34" charset="0"/>
              </a:rPr>
              <a:t>, such as library version mismatches.</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smtClean="0">
                <a:ln>
                  <a:noFill/>
                </a:ln>
                <a:solidFill>
                  <a:schemeClr val="bg1"/>
                </a:solidFill>
                <a:effectLst/>
                <a:latin typeface="Arial" panose="020B0604020202020204" pitchFamily="34" charset="0"/>
              </a:rPr>
              <a:t>Ensuring </a:t>
            </a:r>
            <a:r>
              <a:rPr kumimoji="0" lang="en-US" altLang="en-US" sz="1800" b="1" i="0" u="none" strike="noStrike" cap="none" normalizeH="0" baseline="0" dirty="0" smtClean="0">
                <a:ln>
                  <a:noFill/>
                </a:ln>
                <a:solidFill>
                  <a:schemeClr val="bg1"/>
                </a:solidFill>
                <a:effectLst/>
                <a:latin typeface="Arial" panose="020B0604020202020204" pitchFamily="34" charset="0"/>
              </a:rPr>
              <a:t>smooth user input handling</a:t>
            </a:r>
            <a:r>
              <a:rPr kumimoji="0" lang="en-US" altLang="en-US" sz="1800" b="0" i="0" u="none" strike="noStrike" cap="none" normalizeH="0" baseline="0" dirty="0" smtClean="0">
                <a:ln>
                  <a:noFill/>
                </a:ln>
                <a:solidFill>
                  <a:schemeClr val="bg1"/>
                </a:solidFill>
                <a:effectLst/>
                <a:latin typeface="Arial" panose="020B0604020202020204" pitchFamily="34" charset="0"/>
              </a:rPr>
              <a:t> and clear visualization layout in Streamlit.</a:t>
            </a:r>
          </a:p>
        </p:txBody>
      </p:sp>
    </p:spTree>
    <p:extLst>
      <p:ext uri="{BB962C8B-B14F-4D97-AF65-F5344CB8AC3E}">
        <p14:creationId xmlns:p14="http://schemas.microsoft.com/office/powerpoint/2010/main" val="3810842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2727" y="-17079"/>
            <a:ext cx="6721813" cy="1200329"/>
          </a:xfrm>
          <a:prstGeom prst="rect">
            <a:avLst/>
          </a:prstGeom>
          <a:noFill/>
        </p:spPr>
        <p:txBody>
          <a:bodyPr wrap="square" rtlCol="0">
            <a:spAutoFit/>
          </a:bodyPr>
          <a:lstStyle/>
          <a:p>
            <a:r>
              <a:rPr lang="en-US" sz="7200" b="1" dirty="0" smtClean="0">
                <a:latin typeface="Bahnschrift Condensed" panose="020B0502040204020203" pitchFamily="34" charset="0"/>
              </a:rPr>
              <a:t>Conclusion</a:t>
            </a:r>
            <a:endParaRPr lang="en-IN" sz="7200" b="1" dirty="0">
              <a:latin typeface="Bahnschrift Condensed" panose="020B0502040204020203" pitchFamily="34" charset="0"/>
            </a:endParaRPr>
          </a:p>
        </p:txBody>
      </p:sp>
      <p:sp>
        <p:nvSpPr>
          <p:cNvPr id="2" name="Round Diagonal Corner Rectangle 1"/>
          <p:cNvSpPr/>
          <p:nvPr/>
        </p:nvSpPr>
        <p:spPr>
          <a:xfrm>
            <a:off x="556128" y="1658276"/>
            <a:ext cx="6127305" cy="3663367"/>
          </a:xfrm>
          <a:prstGeom prst="round2Diag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980900" y="3472099"/>
            <a:ext cx="3311611" cy="2314833"/>
          </a:xfrm>
          <a:prstGeom prst="rect">
            <a:avLst/>
          </a:prstGeom>
          <a:noFill/>
        </p:spPr>
        <p:txBody>
          <a:bodyPr wrap="square" rtlCol="0">
            <a:spAutoFit/>
          </a:bodyPr>
          <a:lstStyle/>
          <a:p>
            <a:endParaRPr lang="en-IN" dirty="0"/>
          </a:p>
        </p:txBody>
      </p:sp>
      <p:sp>
        <p:nvSpPr>
          <p:cNvPr id="7" name="Rectangle 1"/>
          <p:cNvSpPr>
            <a:spLocks noChangeArrowheads="1"/>
          </p:cNvSpPr>
          <p:nvPr/>
        </p:nvSpPr>
        <p:spPr bwMode="auto">
          <a:xfrm>
            <a:off x="556128" y="2226497"/>
            <a:ext cx="601923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bg1"/>
                </a:solidFill>
                <a:effectLst/>
                <a:latin typeface="Bahnschrift" panose="020B0502040204020203" pitchFamily="34" charset="0"/>
              </a:rPr>
              <a:t>In conclusion, this project demonstrates how machine learning can effectively predict heart disease risk based on patient data. Using logistic regression, the model achieved high accuracy, while the Streamlit web app provided an interactive platform for real-time prediction and visualization. This system can assist in early diagnosis and raise awareness about preventive healthcare.</a:t>
            </a:r>
          </a:p>
        </p:txBody>
      </p:sp>
      <p:pic>
        <p:nvPicPr>
          <p:cNvPr id="4101" name="Picture 5" descr="Genetic paths to predicting heart disease | NHLBI, NI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306" y="1774655"/>
            <a:ext cx="5030519" cy="28632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8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slideteam.net/media/catalog/product/cache/1280x720/t/h/thank_you_slide_for_business_communication_powerpoint_slides_Slide01.jpg"/>
          <p:cNvPicPr>
            <a:picLocks noChangeAspect="1" noChangeArrowheads="1"/>
          </p:cNvPicPr>
          <p:nvPr/>
        </p:nvPicPr>
        <p:blipFill rotWithShape="1">
          <a:blip r:embed="rId2">
            <a:extLst>
              <a:ext uri="{28A0092B-C50C-407E-A947-70E740481C1C}">
                <a14:useLocalDpi xmlns:a14="http://schemas.microsoft.com/office/drawing/2010/main" val="0"/>
              </a:ext>
            </a:extLst>
          </a:blip>
          <a:srcRect t="8529" b="846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14832" y="4201297"/>
            <a:ext cx="7677665" cy="626076"/>
          </a:xfrm>
          <a:prstGeom prst="rect">
            <a:avLst/>
          </a:prstGeom>
          <a:solidFill>
            <a:srgbClr val="232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713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1360" y="923330"/>
            <a:ext cx="5124597" cy="5027846"/>
          </a:xfrm>
          <a:prstGeom prst="rect">
            <a:avLst/>
          </a:prstGeom>
          <a:solidFill>
            <a:schemeClr val="tx1"/>
          </a:solidFill>
          <a:ln>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stretch>
            <a:fillRect/>
          </a:stretch>
        </p:blipFill>
        <p:spPr>
          <a:xfrm>
            <a:off x="6645575" y="987878"/>
            <a:ext cx="4626333" cy="502920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Rectangle 7"/>
          <p:cNvSpPr/>
          <p:nvPr/>
        </p:nvSpPr>
        <p:spPr>
          <a:xfrm>
            <a:off x="685635" y="-22948"/>
            <a:ext cx="4442242"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effectLst>
                  <a:outerShdw blurRad="12700" dist="38100" dir="2700000" algn="tl" rotWithShape="0">
                    <a:schemeClr val="bg1">
                      <a:lumMod val="50000"/>
                    </a:schemeClr>
                  </a:outerShdw>
                </a:effectLst>
              </a:rPr>
              <a:t>CONTENTS</a:t>
            </a:r>
            <a:endParaRPr lang="en-US" sz="5400" b="1" cap="none" spc="0" dirty="0">
              <a:ln w="9525">
                <a:solidFill>
                  <a:schemeClr val="bg1"/>
                </a:solidFill>
                <a:prstDash val="solid"/>
              </a:ln>
              <a:effectLst>
                <a:outerShdw blurRad="12700" dist="38100" dir="2700000" algn="tl" rotWithShape="0">
                  <a:schemeClr val="bg1">
                    <a:lumMod val="50000"/>
                  </a:schemeClr>
                </a:outerShdw>
              </a:effectLst>
            </a:endParaRPr>
          </a:p>
        </p:txBody>
      </p:sp>
      <p:pic>
        <p:nvPicPr>
          <p:cNvPr id="9" name="Picture 8"/>
          <p:cNvPicPr>
            <a:picLocks noChangeAspect="1"/>
          </p:cNvPicPr>
          <p:nvPr/>
        </p:nvPicPr>
        <p:blipFill>
          <a:blip r:embed="rId3"/>
          <a:stretch>
            <a:fillRect/>
          </a:stretch>
        </p:blipFill>
        <p:spPr>
          <a:xfrm>
            <a:off x="4695875" y="987878"/>
            <a:ext cx="864004" cy="638876"/>
          </a:xfrm>
          <a:prstGeom prst="rect">
            <a:avLst/>
          </a:prstGeom>
        </p:spPr>
      </p:pic>
      <p:sp>
        <p:nvSpPr>
          <p:cNvPr id="2" name="TextBox 1"/>
          <p:cNvSpPr txBox="1"/>
          <p:nvPr/>
        </p:nvSpPr>
        <p:spPr>
          <a:xfrm>
            <a:off x="921788" y="1523338"/>
            <a:ext cx="5174211" cy="3785652"/>
          </a:xfrm>
          <a:prstGeom prst="rect">
            <a:avLst/>
          </a:prstGeom>
          <a:noFill/>
        </p:spPr>
        <p:txBody>
          <a:bodyPr wrap="square" rtlCol="0">
            <a:spAutoFit/>
          </a:bodyPr>
          <a:lstStyle/>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Problem Statement</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Solution</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Technologies Used</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Data Pre-processing &amp; Visualization</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Model Building &amp; Evaluation</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Working of Web </a:t>
            </a: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App</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Applications</a:t>
            </a:r>
            <a:endPar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Future Scopes</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Issues Faced</a:t>
            </a:r>
          </a:p>
          <a:p>
            <a:pPr marL="342900" indent="-342900">
              <a:buAutoNum type="arabicParenR"/>
            </a:pP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rPr>
              <a:t>Conclusion</a:t>
            </a:r>
            <a:endParaRPr lang="en-IN"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491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26097" cy="6858000"/>
          </a:xfrm>
          <a:prstGeom prst="rect">
            <a:avLst/>
          </a:prstGeom>
        </p:spPr>
      </p:pic>
      <p:sp>
        <p:nvSpPr>
          <p:cNvPr id="5" name="Rectangle 4"/>
          <p:cNvSpPr/>
          <p:nvPr/>
        </p:nvSpPr>
        <p:spPr>
          <a:xfrm>
            <a:off x="11417643" y="6054811"/>
            <a:ext cx="453081" cy="609600"/>
          </a:xfrm>
          <a:prstGeom prst="rect">
            <a:avLst/>
          </a:prstGeom>
          <a:solidFill>
            <a:srgbClr val="3535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479300" y="1103869"/>
            <a:ext cx="9551172" cy="4769709"/>
          </a:xfrm>
          <a:prstGeom prst="rect">
            <a:avLst/>
          </a:prstGeom>
          <a:solidFill>
            <a:schemeClr val="tx1">
              <a:alpha val="33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2937753" y="194116"/>
            <a:ext cx="6838545" cy="646331"/>
          </a:xfrm>
          <a:prstGeom prst="rect">
            <a:avLst/>
          </a:prstGeom>
          <a:noFill/>
        </p:spPr>
        <p:txBody>
          <a:bodyPr wrap="square" rtlCol="0">
            <a:spAutoFit/>
          </a:bodyPr>
          <a:lstStyle/>
          <a:p>
            <a:r>
              <a:rPr lang="en-US" sz="3600" b="1" dirty="0" smtClean="0">
                <a:latin typeface="Arial Black" panose="020B0A04020102020204" pitchFamily="34" charset="0"/>
              </a:rPr>
              <a:t>PROBLEM STATEMENT</a:t>
            </a:r>
            <a:endParaRPr lang="en-IN" sz="3600" b="1" dirty="0">
              <a:latin typeface="Arial Black" panose="020B0A04020102020204" pitchFamily="34" charset="0"/>
            </a:endParaRPr>
          </a:p>
        </p:txBody>
      </p:sp>
      <p:sp>
        <p:nvSpPr>
          <p:cNvPr id="11" name="Rounded Rectangle 10"/>
          <p:cNvSpPr/>
          <p:nvPr/>
        </p:nvSpPr>
        <p:spPr>
          <a:xfrm>
            <a:off x="1819073" y="1488332"/>
            <a:ext cx="8871626" cy="381324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945533" y="1819073"/>
            <a:ext cx="8667344" cy="3139321"/>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Heart disease remains one of the leading causes of death worldwide.</a:t>
            </a:r>
            <a:br>
              <a:rPr lang="en-US" b="1" dirty="0" smtClean="0">
                <a:solidFill>
                  <a:schemeClr val="bg1"/>
                </a:solidFill>
                <a:latin typeface="Arial" panose="020B0604020202020204" pitchFamily="34" charset="0"/>
                <a:cs typeface="Arial" panose="020B0604020202020204" pitchFamily="34" charset="0"/>
              </a:rPr>
            </a:br>
            <a:r>
              <a:rPr lang="en-US" b="1" dirty="0" smtClean="0">
                <a:solidFill>
                  <a:schemeClr val="bg1"/>
                </a:solidFill>
                <a:latin typeface="Arial" panose="020B0604020202020204" pitchFamily="34" charset="0"/>
                <a:cs typeface="Arial" panose="020B0604020202020204" pitchFamily="34" charset="0"/>
              </a:rPr>
              <a:t>Early detection and timely diagnosis can significantly reduce the risk of severe complications and mortality.</a:t>
            </a:r>
          </a:p>
          <a:p>
            <a:r>
              <a:rPr lang="en-US" b="1" dirty="0" smtClean="0">
                <a:solidFill>
                  <a:schemeClr val="bg1"/>
                </a:solidFill>
                <a:latin typeface="Arial" panose="020B0604020202020204" pitchFamily="34" charset="0"/>
                <a:cs typeface="Arial" panose="020B0604020202020204" pitchFamily="34" charset="0"/>
              </a:rPr>
              <a:t/>
            </a:r>
            <a:br>
              <a:rPr lang="en-US" b="1" dirty="0" smtClean="0">
                <a:solidFill>
                  <a:schemeClr val="bg1"/>
                </a:solidFill>
                <a:latin typeface="Arial" panose="020B0604020202020204" pitchFamily="34" charset="0"/>
                <a:cs typeface="Arial" panose="020B0604020202020204" pitchFamily="34" charset="0"/>
              </a:rPr>
            </a:br>
            <a:r>
              <a:rPr lang="en-US" b="1" dirty="0" smtClean="0">
                <a:solidFill>
                  <a:schemeClr val="bg1"/>
                </a:solidFill>
                <a:latin typeface="Arial" panose="020B0604020202020204" pitchFamily="34" charset="0"/>
                <a:cs typeface="Arial" panose="020B0604020202020204" pitchFamily="34" charset="0"/>
              </a:rPr>
              <a:t>However, manual diagnosis often depends on multiple clinical parameters, which can be time-consuming and prone to human error.</a:t>
            </a:r>
          </a:p>
          <a:p>
            <a:endParaRPr lang="en-US" b="1" dirty="0" smtClean="0">
              <a:solidFill>
                <a:schemeClr val="bg1"/>
              </a:solidFill>
              <a:latin typeface="Arial" panose="020B0604020202020204" pitchFamily="34" charset="0"/>
              <a:cs typeface="Arial" panose="020B0604020202020204" pitchFamily="34" charset="0"/>
            </a:endParaRPr>
          </a:p>
          <a:p>
            <a:r>
              <a:rPr lang="en-US" b="1" dirty="0" smtClean="0">
                <a:solidFill>
                  <a:schemeClr val="bg1"/>
                </a:solidFill>
                <a:latin typeface="Arial" panose="020B0604020202020204" pitchFamily="34" charset="0"/>
                <a:cs typeface="Arial" panose="020B0604020202020204" pitchFamily="34" charset="0"/>
              </a:rPr>
              <a:t>Therefore, there is a need for a reliable machine learning-based predictive model that can analyze patient data and help in predicting the likelihood of heart disease efficiently and accurately.</a:t>
            </a:r>
          </a:p>
          <a:p>
            <a:endParaRPr lang="en-IN" dirty="0">
              <a:solidFill>
                <a:schemeClr val="bg1"/>
              </a:solidFill>
            </a:endParaRPr>
          </a:p>
        </p:txBody>
      </p:sp>
    </p:spTree>
    <p:extLst>
      <p:ext uri="{BB962C8B-B14F-4D97-AF65-F5344CB8AC3E}">
        <p14:creationId xmlns:p14="http://schemas.microsoft.com/office/powerpoint/2010/main" val="367515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Move="1" noResize="1"/>
          </p:cNvSpPr>
          <p:nvPr/>
        </p:nvSpPr>
        <p:spPr>
          <a:xfrm>
            <a:off x="0" y="0"/>
            <a:ext cx="12191996" cy="6858000"/>
          </a:xfrm>
          <a:prstGeom prst="rect">
            <a:avLst/>
          </a:prstGeom>
          <a:solidFill>
            <a:schemeClr val="tx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ptos"/>
            </a:endParaRPr>
          </a:p>
        </p:txBody>
      </p:sp>
      <p:sp>
        <p:nvSpPr>
          <p:cNvPr id="4" name="Freeform: Shape 12"/>
          <p:cNvSpPr>
            <a:spLocks noMove="1" noResize="1"/>
          </p:cNvSpPr>
          <p:nvPr/>
        </p:nvSpPr>
        <p:spPr>
          <a:xfrm>
            <a:off x="0" y="0"/>
            <a:ext cx="4959047" cy="6858000"/>
          </a:xfrm>
          <a:custGeom>
            <a:avLst/>
            <a:gdLst>
              <a:gd name="f0" fmla="val 10800000"/>
              <a:gd name="f1" fmla="val 5400000"/>
              <a:gd name="f2" fmla="val 180"/>
              <a:gd name="f3" fmla="val w"/>
              <a:gd name="f4" fmla="val h"/>
              <a:gd name="f5" fmla="val 0"/>
              <a:gd name="f6" fmla="val 4959047"/>
              <a:gd name="f7" fmla="val 6858000"/>
              <a:gd name="f8" fmla="val 4110127"/>
              <a:gd name="f9" fmla="val 4179024"/>
              <a:gd name="f10" fmla="val 123368"/>
              <a:gd name="f11" fmla="val 4668929"/>
              <a:gd name="f12" fmla="val 1045156"/>
              <a:gd name="f13" fmla="val 2189404"/>
              <a:gd name="f14" fmla="val 3429000"/>
              <a:gd name="f15" fmla="val 4668597"/>
              <a:gd name="f16" fmla="val 5812845"/>
              <a:gd name="f17" fmla="val 6734633"/>
              <a:gd name="f18" fmla="+- 0 0 -90"/>
              <a:gd name="f19" fmla="*/ f3 1 4959047"/>
              <a:gd name="f20" fmla="*/ f4 1 6858000"/>
              <a:gd name="f21" fmla="+- f7 0 f5"/>
              <a:gd name="f22" fmla="+- f6 0 f5"/>
              <a:gd name="f23" fmla="*/ f18 f0 1"/>
              <a:gd name="f24" fmla="*/ f22 1 4959047"/>
              <a:gd name="f25" fmla="*/ f21 1 6858000"/>
              <a:gd name="f26" fmla="*/ 0 f22 1"/>
              <a:gd name="f27" fmla="*/ 0 f21 1"/>
              <a:gd name="f28" fmla="*/ 4110127 f22 1"/>
              <a:gd name="f29" fmla="*/ 4179024 f22 1"/>
              <a:gd name="f30" fmla="*/ 123368 f21 1"/>
              <a:gd name="f31" fmla="*/ 4959047 f22 1"/>
              <a:gd name="f32" fmla="*/ 3429000 f21 1"/>
              <a:gd name="f33" fmla="*/ 6734633 f21 1"/>
              <a:gd name="f34" fmla="*/ 6858000 f21 1"/>
              <a:gd name="f35" fmla="*/ f23 1 f2"/>
              <a:gd name="f36" fmla="*/ f26 1 4959047"/>
              <a:gd name="f37" fmla="*/ f27 1 6858000"/>
              <a:gd name="f38" fmla="*/ f28 1 4959047"/>
              <a:gd name="f39" fmla="*/ f29 1 4959047"/>
              <a:gd name="f40" fmla="*/ f30 1 6858000"/>
              <a:gd name="f41" fmla="*/ f31 1 4959047"/>
              <a:gd name="f42" fmla="*/ f32 1 6858000"/>
              <a:gd name="f43" fmla="*/ f33 1 6858000"/>
              <a:gd name="f44" fmla="*/ f34 1 6858000"/>
              <a:gd name="f45" fmla="*/ f5 1 f24"/>
              <a:gd name="f46" fmla="*/ f6 1 f24"/>
              <a:gd name="f47" fmla="*/ f5 1 f25"/>
              <a:gd name="f48" fmla="*/ f7 1 f25"/>
              <a:gd name="f49" fmla="+- f35 0 f1"/>
              <a:gd name="f50" fmla="*/ f36 1 f24"/>
              <a:gd name="f51" fmla="*/ f37 1 f25"/>
              <a:gd name="f52" fmla="*/ f38 1 f24"/>
              <a:gd name="f53" fmla="*/ f39 1 f24"/>
              <a:gd name="f54" fmla="*/ f40 1 f25"/>
              <a:gd name="f55" fmla="*/ f41 1 f24"/>
              <a:gd name="f56" fmla="*/ f42 1 f25"/>
              <a:gd name="f57" fmla="*/ f43 1 f25"/>
              <a:gd name="f58" fmla="*/ f44 1 f25"/>
              <a:gd name="f59" fmla="*/ f45 f19 1"/>
              <a:gd name="f60" fmla="*/ f46 f19 1"/>
              <a:gd name="f61" fmla="*/ f48 f20 1"/>
              <a:gd name="f62" fmla="*/ f47 f20 1"/>
              <a:gd name="f63" fmla="*/ f50 f19 1"/>
              <a:gd name="f64" fmla="*/ f51 f20 1"/>
              <a:gd name="f65" fmla="*/ f52 f19 1"/>
              <a:gd name="f66" fmla="*/ f53 f19 1"/>
              <a:gd name="f67" fmla="*/ f54 f20 1"/>
              <a:gd name="f68" fmla="*/ f55 f19 1"/>
              <a:gd name="f69" fmla="*/ f56 f20 1"/>
              <a:gd name="f70" fmla="*/ f57 f20 1"/>
              <a:gd name="f71" fmla="*/ f58 f20 1"/>
            </a:gdLst>
            <a:ahLst/>
            <a:cxnLst>
              <a:cxn ang="3cd4">
                <a:pos x="hc" y="t"/>
              </a:cxn>
              <a:cxn ang="0">
                <a:pos x="r" y="vc"/>
              </a:cxn>
              <a:cxn ang="cd4">
                <a:pos x="hc" y="b"/>
              </a:cxn>
              <a:cxn ang="cd2">
                <a:pos x="l" y="vc"/>
              </a:cxn>
              <a:cxn ang="f49">
                <a:pos x="f63" y="f64"/>
              </a:cxn>
              <a:cxn ang="f49">
                <a:pos x="f65" y="f64"/>
              </a:cxn>
              <a:cxn ang="f49">
                <a:pos x="f66" y="f67"/>
              </a:cxn>
              <a:cxn ang="f49">
                <a:pos x="f68" y="f69"/>
              </a:cxn>
              <a:cxn ang="f49">
                <a:pos x="f66" y="f70"/>
              </a:cxn>
              <a:cxn ang="f49">
                <a:pos x="f65" y="f71"/>
              </a:cxn>
              <a:cxn ang="f49">
                <a:pos x="f63" y="f71"/>
              </a:cxn>
            </a:cxnLst>
            <a:rect l="f59" t="f62" r="f60" b="f61"/>
            <a:pathLst>
              <a:path w="4959047" h="6858000">
                <a:moveTo>
                  <a:pt x="f5" y="f5"/>
                </a:moveTo>
                <a:lnTo>
                  <a:pt x="f8" y="f5"/>
                </a:lnTo>
                <a:lnTo>
                  <a:pt x="f9" y="f10"/>
                </a:lnTo>
                <a:cubicBezTo>
                  <a:pt x="f11" y="f12"/>
                  <a:pt x="f6" y="f13"/>
                  <a:pt x="f6" y="f14"/>
                </a:cubicBezTo>
                <a:cubicBezTo>
                  <a:pt x="f6" y="f15"/>
                  <a:pt x="f11" y="f16"/>
                  <a:pt x="f9" y="f17"/>
                </a:cubicBezTo>
                <a:lnTo>
                  <a:pt x="f8" y="f7"/>
                </a:lnTo>
                <a:lnTo>
                  <a:pt x="f5" y="f7"/>
                </a:lnTo>
                <a:close/>
              </a:path>
            </a:pathLst>
          </a:custGeom>
          <a:solidFill>
            <a:srgbClr val="156082"/>
          </a:solidFill>
          <a:ln w="9528" cap="flat">
            <a:solidFill>
              <a:srgbClr val="DCEAF7"/>
            </a:solidFill>
            <a:prstDash val="solid"/>
            <a:miter/>
          </a:ln>
          <a:effectLst>
            <a:outerShdw dist="38103"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Freeform: Shape 14"/>
          <p:cNvSpPr>
            <a:spLocks noMove="1" noResize="1"/>
          </p:cNvSpPr>
          <p:nvPr/>
        </p:nvSpPr>
        <p:spPr>
          <a:xfrm>
            <a:off x="0" y="0"/>
            <a:ext cx="4948888" cy="6858000"/>
          </a:xfrm>
          <a:custGeom>
            <a:avLst/>
            <a:gdLst>
              <a:gd name="f0" fmla="val 10800000"/>
              <a:gd name="f1" fmla="val 5400000"/>
              <a:gd name="f2" fmla="val 180"/>
              <a:gd name="f3" fmla="val w"/>
              <a:gd name="f4" fmla="val h"/>
              <a:gd name="f5" fmla="val 0"/>
              <a:gd name="f6" fmla="val 4948887"/>
              <a:gd name="f7" fmla="val 6858000"/>
              <a:gd name="f8" fmla="val 4099967"/>
              <a:gd name="f9" fmla="val 4168864"/>
              <a:gd name="f10" fmla="val 123368"/>
              <a:gd name="f11" fmla="val 4658769"/>
              <a:gd name="f12" fmla="val 1045156"/>
              <a:gd name="f13" fmla="val 2189404"/>
              <a:gd name="f14" fmla="val 3429000"/>
              <a:gd name="f15" fmla="val 4668597"/>
              <a:gd name="f16" fmla="val 5812845"/>
              <a:gd name="f17" fmla="val 6734633"/>
              <a:gd name="f18" fmla="+- 0 0 -90"/>
              <a:gd name="f19" fmla="*/ f3 1 4948887"/>
              <a:gd name="f20" fmla="*/ f4 1 6858000"/>
              <a:gd name="f21" fmla="+- f7 0 f5"/>
              <a:gd name="f22" fmla="+- f6 0 f5"/>
              <a:gd name="f23" fmla="*/ f18 f0 1"/>
              <a:gd name="f24" fmla="*/ f22 1 4948887"/>
              <a:gd name="f25" fmla="*/ f21 1 6858000"/>
              <a:gd name="f26" fmla="*/ 0 f22 1"/>
              <a:gd name="f27" fmla="*/ 0 f21 1"/>
              <a:gd name="f28" fmla="*/ 4099967 f22 1"/>
              <a:gd name="f29" fmla="*/ 4168864 f22 1"/>
              <a:gd name="f30" fmla="*/ 123368 f21 1"/>
              <a:gd name="f31" fmla="*/ 4948887 f22 1"/>
              <a:gd name="f32" fmla="*/ 3429000 f21 1"/>
              <a:gd name="f33" fmla="*/ 6734633 f21 1"/>
              <a:gd name="f34" fmla="*/ 6858000 f21 1"/>
              <a:gd name="f35" fmla="*/ f23 1 f2"/>
              <a:gd name="f36" fmla="*/ f26 1 4948887"/>
              <a:gd name="f37" fmla="*/ f27 1 6858000"/>
              <a:gd name="f38" fmla="*/ f28 1 4948887"/>
              <a:gd name="f39" fmla="*/ f29 1 4948887"/>
              <a:gd name="f40" fmla="*/ f30 1 6858000"/>
              <a:gd name="f41" fmla="*/ f31 1 4948887"/>
              <a:gd name="f42" fmla="*/ f32 1 6858000"/>
              <a:gd name="f43" fmla="*/ f33 1 6858000"/>
              <a:gd name="f44" fmla="*/ f34 1 6858000"/>
              <a:gd name="f45" fmla="*/ f5 1 f24"/>
              <a:gd name="f46" fmla="*/ f6 1 f24"/>
              <a:gd name="f47" fmla="*/ f5 1 f25"/>
              <a:gd name="f48" fmla="*/ f7 1 f25"/>
              <a:gd name="f49" fmla="+- f35 0 f1"/>
              <a:gd name="f50" fmla="*/ f36 1 f24"/>
              <a:gd name="f51" fmla="*/ f37 1 f25"/>
              <a:gd name="f52" fmla="*/ f38 1 f24"/>
              <a:gd name="f53" fmla="*/ f39 1 f24"/>
              <a:gd name="f54" fmla="*/ f40 1 f25"/>
              <a:gd name="f55" fmla="*/ f41 1 f24"/>
              <a:gd name="f56" fmla="*/ f42 1 f25"/>
              <a:gd name="f57" fmla="*/ f43 1 f25"/>
              <a:gd name="f58" fmla="*/ f44 1 f25"/>
              <a:gd name="f59" fmla="*/ f45 f19 1"/>
              <a:gd name="f60" fmla="*/ f46 f19 1"/>
              <a:gd name="f61" fmla="*/ f48 f20 1"/>
              <a:gd name="f62" fmla="*/ f47 f20 1"/>
              <a:gd name="f63" fmla="*/ f50 f19 1"/>
              <a:gd name="f64" fmla="*/ f51 f20 1"/>
              <a:gd name="f65" fmla="*/ f52 f19 1"/>
              <a:gd name="f66" fmla="*/ f53 f19 1"/>
              <a:gd name="f67" fmla="*/ f54 f20 1"/>
              <a:gd name="f68" fmla="*/ f55 f19 1"/>
              <a:gd name="f69" fmla="*/ f56 f20 1"/>
              <a:gd name="f70" fmla="*/ f57 f20 1"/>
              <a:gd name="f71" fmla="*/ f58 f20 1"/>
            </a:gdLst>
            <a:ahLst/>
            <a:cxnLst>
              <a:cxn ang="3cd4">
                <a:pos x="hc" y="t"/>
              </a:cxn>
              <a:cxn ang="0">
                <a:pos x="r" y="vc"/>
              </a:cxn>
              <a:cxn ang="cd4">
                <a:pos x="hc" y="b"/>
              </a:cxn>
              <a:cxn ang="cd2">
                <a:pos x="l" y="vc"/>
              </a:cxn>
              <a:cxn ang="f49">
                <a:pos x="f63" y="f64"/>
              </a:cxn>
              <a:cxn ang="f49">
                <a:pos x="f65" y="f64"/>
              </a:cxn>
              <a:cxn ang="f49">
                <a:pos x="f66" y="f67"/>
              </a:cxn>
              <a:cxn ang="f49">
                <a:pos x="f68" y="f69"/>
              </a:cxn>
              <a:cxn ang="f49">
                <a:pos x="f66" y="f70"/>
              </a:cxn>
              <a:cxn ang="f49">
                <a:pos x="f65" y="f71"/>
              </a:cxn>
              <a:cxn ang="f49">
                <a:pos x="f63" y="f71"/>
              </a:cxn>
            </a:cxnLst>
            <a:rect l="f59" t="f62" r="f60" b="f61"/>
            <a:pathLst>
              <a:path w="4948887" h="6858000">
                <a:moveTo>
                  <a:pt x="f5" y="f5"/>
                </a:moveTo>
                <a:lnTo>
                  <a:pt x="f8" y="f5"/>
                </a:lnTo>
                <a:lnTo>
                  <a:pt x="f9" y="f10"/>
                </a:lnTo>
                <a:cubicBezTo>
                  <a:pt x="f11" y="f12"/>
                  <a:pt x="f6" y="f13"/>
                  <a:pt x="f6" y="f14"/>
                </a:cubicBezTo>
                <a:cubicBezTo>
                  <a:pt x="f6" y="f15"/>
                  <a:pt x="f11" y="f16"/>
                  <a:pt x="f9" y="f17"/>
                </a:cubicBezTo>
                <a:lnTo>
                  <a:pt x="f8" y="f7"/>
                </a:lnTo>
                <a:lnTo>
                  <a:pt x="f5" y="f7"/>
                </a:lnTo>
                <a:close/>
              </a:path>
            </a:pathLst>
          </a:custGeom>
          <a:blipFill dpi="0" rotWithShape="1">
            <a:blip r:embed="rId2">
              <a:extLst>
                <a:ext uri="{28A0092B-C50C-407E-A947-70E740481C1C}">
                  <a14:useLocalDpi xmlns:a14="http://schemas.microsoft.com/office/drawing/2010/main" val="0"/>
                </a:ext>
              </a:extLst>
            </a:blip>
            <a:srcRect/>
            <a:stretch>
              <a:fillRect/>
            </a:stretch>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10" name="Picture 9"/>
          <p:cNvPicPr>
            <a:picLocks noChangeAspect="1"/>
          </p:cNvPicPr>
          <p:nvPr/>
        </p:nvPicPr>
        <p:blipFill>
          <a:blip r:embed="rId3"/>
          <a:stretch>
            <a:fillRect/>
          </a:stretch>
        </p:blipFill>
        <p:spPr>
          <a:xfrm>
            <a:off x="10458400" y="77821"/>
            <a:ext cx="1456574" cy="8560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5666989" y="203603"/>
            <a:ext cx="4401139" cy="923330"/>
          </a:xfrm>
          <a:prstGeom prst="rect">
            <a:avLst/>
          </a:prstGeom>
          <a:noFill/>
        </p:spPr>
        <p:txBody>
          <a:bodyPr wrap="square" lIns="91440" tIns="45720" rIns="91440" bIns="45720">
            <a:spAutoFit/>
          </a:bodyPr>
          <a:lstStyle/>
          <a:p>
            <a:pPr algn="ctr"/>
            <a:r>
              <a:rPr lang="en-US" sz="5400" b="1" cap="none" spc="0" dirty="0" smtClean="0">
                <a:ln w="0"/>
                <a:solidFill>
                  <a:schemeClr val="bg1"/>
                </a:solidFill>
                <a:effectLst>
                  <a:outerShdw blurRad="38100" dist="19050" dir="2700000" algn="tl" rotWithShape="0">
                    <a:schemeClr val="dk1">
                      <a:alpha val="40000"/>
                    </a:schemeClr>
                  </a:outerShdw>
                </a:effectLst>
                <a:latin typeface="Arial Black" panose="020B0A04020102020204" pitchFamily="34" charset="0"/>
              </a:rPr>
              <a:t>SOLUTION</a:t>
            </a:r>
            <a:endParaRPr lang="en-US" sz="5400" b="1" cap="none" spc="0" dirty="0">
              <a:ln w="0"/>
              <a:solidFill>
                <a:schemeClr val="bg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4" name="Rectangle 13"/>
          <p:cNvSpPr/>
          <p:nvPr/>
        </p:nvSpPr>
        <p:spPr>
          <a:xfrm>
            <a:off x="5282119" y="1215957"/>
            <a:ext cx="6099243" cy="5223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5666989" y="1330536"/>
            <a:ext cx="5125888" cy="4801314"/>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To address the challenge of early heart disease detection, a machine learning-based web application was developed.</a:t>
            </a:r>
          </a:p>
          <a:p>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The model uses patient medical data to predict the likelihood of heart disease using Logistic Regression, achieving around 90% accuracy.</a:t>
            </a:r>
          </a:p>
          <a:p>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A Streamlit dashboard was created to make the system interactive — allowing users to input health parameters, visualize insights, and get instant predictions.</a:t>
            </a:r>
          </a:p>
          <a:p>
            <a:r>
              <a:rPr lang="en-US" b="1" dirty="0" smtClean="0">
                <a:latin typeface="Arial" panose="020B0604020202020204" pitchFamily="34" charset="0"/>
                <a:cs typeface="Arial" panose="020B0604020202020204" pitchFamily="34" charset="0"/>
              </a:rPr>
              <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This solution aims to assist healthcare professionals and individuals in making faster, data-driven decisions.</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920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11450595" y="6112476"/>
            <a:ext cx="502508" cy="502508"/>
          </a:xfrm>
          <a:prstGeom prst="rect">
            <a:avLst/>
          </a:prstGeom>
          <a:solidFill>
            <a:srgbClr val="0E0D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rotWithShape="1">
          <a:blip r:embed="rId3"/>
          <a:srcRect l="3412" b="664"/>
          <a:stretch/>
        </p:blipFill>
        <p:spPr>
          <a:xfrm>
            <a:off x="7153935" y="2117124"/>
            <a:ext cx="4691320" cy="2150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4"/>
          <a:srcRect t="9175"/>
          <a:stretch/>
        </p:blipFill>
        <p:spPr>
          <a:xfrm>
            <a:off x="8681823" y="2543431"/>
            <a:ext cx="1470787" cy="661088"/>
          </a:xfrm>
          <a:prstGeom prst="rect">
            <a:avLst/>
          </a:prstGeom>
        </p:spPr>
      </p:pic>
      <p:sp>
        <p:nvSpPr>
          <p:cNvPr id="9" name="TextBox 8"/>
          <p:cNvSpPr txBox="1"/>
          <p:nvPr/>
        </p:nvSpPr>
        <p:spPr>
          <a:xfrm>
            <a:off x="2862302" y="513639"/>
            <a:ext cx="6721813" cy="707886"/>
          </a:xfrm>
          <a:prstGeom prst="rect">
            <a:avLst/>
          </a:prstGeom>
          <a:noFill/>
        </p:spPr>
        <p:txBody>
          <a:bodyPr wrap="square" rtlCol="0">
            <a:spAutoFit/>
          </a:bodyPr>
          <a:lstStyle/>
          <a:p>
            <a:r>
              <a:rPr lang="en-US" sz="4000" b="1" dirty="0" smtClean="0"/>
              <a:t>TECHNOLOGIES USED</a:t>
            </a:r>
            <a:endParaRPr lang="en-IN" sz="4000" b="1" dirty="0"/>
          </a:p>
        </p:txBody>
      </p:sp>
      <p:sp>
        <p:nvSpPr>
          <p:cNvPr id="10" name="Round Single Corner Rectangle 9"/>
          <p:cNvSpPr/>
          <p:nvPr/>
        </p:nvSpPr>
        <p:spPr>
          <a:xfrm>
            <a:off x="284635" y="1735164"/>
            <a:ext cx="6522555" cy="2672080"/>
          </a:xfrm>
          <a:prstGeom prst="round1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436559" y="1994235"/>
            <a:ext cx="6042024" cy="2585323"/>
          </a:xfrm>
          <a:prstGeom prst="rect">
            <a:avLst/>
          </a:prstGeom>
          <a:noFill/>
        </p:spPr>
        <p:txBody>
          <a:bodyPr wrap="square" rtlCol="0">
            <a:spAutoFit/>
          </a:bodyPr>
          <a:lstStyle/>
          <a:p>
            <a:pPr marL="285750" indent="-285750">
              <a:buFont typeface="Wingdings" panose="05000000000000000000" pitchFamily="2" charset="2"/>
              <a:buChar char="Ø"/>
            </a:pPr>
            <a:r>
              <a:rPr lang="en-IN" b="1" dirty="0" smtClean="0">
                <a:solidFill>
                  <a:schemeClr val="bg1"/>
                </a:solidFill>
              </a:rPr>
              <a:t>Programming Language:</a:t>
            </a:r>
            <a:r>
              <a:rPr lang="en-IN" dirty="0" smtClean="0">
                <a:solidFill>
                  <a:schemeClr val="bg1"/>
                </a:solidFill>
              </a:rPr>
              <a:t> Python</a:t>
            </a:r>
          </a:p>
          <a:p>
            <a:pPr marL="285750" indent="-285750">
              <a:buFont typeface="Wingdings" panose="05000000000000000000" pitchFamily="2" charset="2"/>
              <a:buChar char="Ø"/>
            </a:pPr>
            <a:r>
              <a:rPr lang="en-IN" b="1" dirty="0" smtClean="0">
                <a:solidFill>
                  <a:schemeClr val="bg1"/>
                </a:solidFill>
              </a:rPr>
              <a:t>Libraries &amp; Frameworks:</a:t>
            </a:r>
            <a:r>
              <a:rPr lang="en-IN" dirty="0" smtClean="0">
                <a:solidFill>
                  <a:schemeClr val="bg1"/>
                </a:solidFill>
              </a:rPr>
              <a:t> Scikit-learn, Pandas, NumPy, Matplotlib, Seaborn</a:t>
            </a:r>
          </a:p>
          <a:p>
            <a:pPr marL="285750" indent="-285750">
              <a:buFont typeface="Wingdings" panose="05000000000000000000" pitchFamily="2" charset="2"/>
              <a:buChar char="Ø"/>
            </a:pPr>
            <a:r>
              <a:rPr lang="en-IN" b="1" dirty="0" smtClean="0">
                <a:solidFill>
                  <a:schemeClr val="bg1"/>
                </a:solidFill>
              </a:rPr>
              <a:t>Web Framework:</a:t>
            </a:r>
            <a:r>
              <a:rPr lang="en-IN" dirty="0" smtClean="0">
                <a:solidFill>
                  <a:schemeClr val="bg1"/>
                </a:solidFill>
              </a:rPr>
              <a:t> Streamlit</a:t>
            </a:r>
          </a:p>
          <a:p>
            <a:pPr marL="285750" indent="-285750">
              <a:buFont typeface="Wingdings" panose="05000000000000000000" pitchFamily="2" charset="2"/>
              <a:buChar char="Ø"/>
            </a:pPr>
            <a:r>
              <a:rPr lang="en-IN" b="1" dirty="0" smtClean="0">
                <a:solidFill>
                  <a:schemeClr val="bg1"/>
                </a:solidFill>
              </a:rPr>
              <a:t>Data Visualization:</a:t>
            </a:r>
            <a:r>
              <a:rPr lang="en-IN" dirty="0" smtClean="0">
                <a:solidFill>
                  <a:schemeClr val="bg1"/>
                </a:solidFill>
              </a:rPr>
              <a:t> Matplotlib, Seaborn</a:t>
            </a:r>
          </a:p>
          <a:p>
            <a:pPr marL="285750" indent="-285750">
              <a:buFont typeface="Wingdings" panose="05000000000000000000" pitchFamily="2" charset="2"/>
              <a:buChar char="Ø"/>
            </a:pPr>
            <a:r>
              <a:rPr lang="en-IN" b="1" dirty="0" smtClean="0">
                <a:solidFill>
                  <a:schemeClr val="bg1"/>
                </a:solidFill>
              </a:rPr>
              <a:t>Model Used:</a:t>
            </a:r>
            <a:r>
              <a:rPr lang="en-IN" dirty="0" smtClean="0">
                <a:solidFill>
                  <a:schemeClr val="bg1"/>
                </a:solidFill>
              </a:rPr>
              <a:t> Logistic Regression</a:t>
            </a:r>
          </a:p>
          <a:p>
            <a:pPr marL="285750" indent="-285750">
              <a:buFont typeface="Wingdings" panose="05000000000000000000" pitchFamily="2" charset="2"/>
              <a:buChar char="Ø"/>
            </a:pPr>
            <a:r>
              <a:rPr lang="en-IN" b="1" dirty="0" smtClean="0">
                <a:solidFill>
                  <a:schemeClr val="bg1"/>
                </a:solidFill>
              </a:rPr>
              <a:t>Tools &amp; Platforms:</a:t>
            </a:r>
            <a:r>
              <a:rPr lang="en-IN" dirty="0" smtClean="0">
                <a:solidFill>
                  <a:schemeClr val="bg1"/>
                </a:solidFill>
              </a:rPr>
              <a:t> Jupyter Notebook, PyCharm, Streamlit Community Cloud, GitHub</a:t>
            </a:r>
          </a:p>
          <a:p>
            <a:endParaRPr lang="en-IN" dirty="0"/>
          </a:p>
        </p:txBody>
      </p:sp>
    </p:spTree>
    <p:extLst>
      <p:ext uri="{BB962C8B-B14F-4D97-AF65-F5344CB8AC3E}">
        <p14:creationId xmlns:p14="http://schemas.microsoft.com/office/powerpoint/2010/main" val="1798015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344000" cy="769441"/>
          </a:xfrm>
          <a:prstGeom prst="rect">
            <a:avLst/>
          </a:prstGeom>
          <a:noFill/>
        </p:spPr>
        <p:txBody>
          <a:bodyPr wrap="square" lIns="91440" tIns="45720" rIns="91440" bIns="45720">
            <a:spAutoFit/>
          </a:bodyPr>
          <a:lstStyle/>
          <a:p>
            <a:pPr algn="ctr"/>
            <a:r>
              <a:rPr lang="en-IN" sz="4400" u="sng" dirty="0" smtClean="0">
                <a:latin typeface="Arial Black" panose="020B0A04020102020204" pitchFamily="34" charset="0"/>
              </a:rPr>
              <a:t>Data Pre-processing &amp; Visualization</a:t>
            </a:r>
            <a:endParaRPr lang="en-US" sz="4400" b="1" u="sng"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sp>
        <p:nvSpPr>
          <p:cNvPr id="10" name="TextBox 9"/>
          <p:cNvSpPr txBox="1"/>
          <p:nvPr/>
        </p:nvSpPr>
        <p:spPr>
          <a:xfrm>
            <a:off x="609399" y="884551"/>
            <a:ext cx="11125201" cy="2031325"/>
          </a:xfrm>
          <a:prstGeom prst="rect">
            <a:avLst/>
          </a:prstGeom>
          <a:noFill/>
        </p:spPr>
        <p:txBody>
          <a:bodyPr wrap="square" rtlCol="0">
            <a:spAutoFit/>
          </a:bodyPr>
          <a:lstStyle/>
          <a:p>
            <a:endParaRPr lang="en-US" dirty="0" smtClean="0"/>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Before model training, the dataset was cleaned by handling missing values and converting categorical variables into numerical form.</a:t>
            </a: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Data visualization was performed using </a:t>
            </a:r>
            <a:r>
              <a:rPr lang="en-US" b="1" dirty="0" smtClean="0">
                <a:latin typeface="Arial" panose="020B0604020202020204" pitchFamily="34" charset="0"/>
                <a:cs typeface="Arial" panose="020B0604020202020204" pitchFamily="34" charset="0"/>
              </a:rPr>
              <a:t>Matplotlib</a:t>
            </a:r>
            <a:r>
              <a:rPr lang="en-US" dirty="0" smtClean="0">
                <a:latin typeface="Arial" panose="020B0604020202020204" pitchFamily="34" charset="0"/>
                <a:cs typeface="Arial" panose="020B0604020202020204" pitchFamily="34" charset="0"/>
              </a:rPr>
              <a:t> and </a:t>
            </a:r>
            <a:r>
              <a:rPr lang="en-US" b="1" dirty="0" smtClean="0">
                <a:latin typeface="Arial" panose="020B0604020202020204" pitchFamily="34" charset="0"/>
                <a:cs typeface="Arial" panose="020B0604020202020204" pitchFamily="34" charset="0"/>
              </a:rPr>
              <a:t>Seaborn</a:t>
            </a:r>
            <a:r>
              <a:rPr lang="en-US" dirty="0" smtClean="0">
                <a:latin typeface="Arial" panose="020B0604020202020204" pitchFamily="34" charset="0"/>
                <a:cs typeface="Arial" panose="020B0604020202020204" pitchFamily="34" charset="0"/>
              </a:rPr>
              <a:t> to explore patterns and relationships between features.</a:t>
            </a: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Important insights like the correlation between cholesterol, age, and heart disease presence were identified, helping in feature selection and understanding data trends</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2" name="TextBox 11"/>
          <p:cNvSpPr txBox="1"/>
          <p:nvPr/>
        </p:nvSpPr>
        <p:spPr>
          <a:xfrm>
            <a:off x="638174" y="775855"/>
            <a:ext cx="11553826"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Dataset:</a:t>
            </a:r>
            <a:r>
              <a:rPr lang="en-US" dirty="0" smtClean="0">
                <a:latin typeface="Arial" panose="020B0604020202020204" pitchFamily="34" charset="0"/>
                <a:cs typeface="Arial" panose="020B0604020202020204" pitchFamily="34" charset="0"/>
              </a:rPr>
              <a:t> Heart Disease UCI Dataset (14 features, 303 records) used to predict the likelihood of heart disease</a:t>
            </a:r>
            <a:r>
              <a:rPr lang="en-US" dirty="0" smtClean="0">
                <a:solidFill>
                  <a:schemeClr val="bg1"/>
                </a:solidFill>
                <a:latin typeface="Arial" panose="020B0604020202020204" pitchFamily="34" charset="0"/>
                <a:cs typeface="Arial" panose="020B0604020202020204" pitchFamily="34" charset="0"/>
              </a:rPr>
              <a:t>.</a:t>
            </a:r>
            <a:endParaRPr lang="en-IN" dirty="0">
              <a:solidFill>
                <a:schemeClr val="bg1"/>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2"/>
          <a:stretch>
            <a:fillRect/>
          </a:stretch>
        </p:blipFill>
        <p:spPr>
          <a:xfrm>
            <a:off x="6010275" y="3024571"/>
            <a:ext cx="2552700" cy="2642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rotWithShape="1">
          <a:blip r:embed="rId3"/>
          <a:srcRect t="2420"/>
          <a:stretch/>
        </p:blipFill>
        <p:spPr>
          <a:xfrm>
            <a:off x="609399" y="3237992"/>
            <a:ext cx="5152941" cy="2341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4"/>
          <a:stretch>
            <a:fillRect/>
          </a:stretch>
        </p:blipFill>
        <p:spPr>
          <a:xfrm>
            <a:off x="8739156" y="2838450"/>
            <a:ext cx="3071844" cy="2740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24978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6035" y="66675"/>
            <a:ext cx="8457186" cy="707886"/>
          </a:xfrm>
          <a:prstGeom prst="rect">
            <a:avLst/>
          </a:prstGeom>
          <a:noFill/>
        </p:spPr>
        <p:txBody>
          <a:bodyPr wrap="square" rtlCol="0">
            <a:spAutoFit/>
          </a:bodyPr>
          <a:lstStyle/>
          <a:p>
            <a:r>
              <a:rPr lang="en-IN" sz="4000" b="1" dirty="0" smtClean="0">
                <a:latin typeface="Arial Black" panose="020B0A04020102020204" pitchFamily="34" charset="0"/>
              </a:rPr>
              <a:t>Model Building &amp; Evaluation</a:t>
            </a:r>
            <a:endParaRPr lang="en-IN" sz="4000" b="1" dirty="0">
              <a:latin typeface="Arial Black" panose="020B0A04020102020204" pitchFamily="34" charset="0"/>
            </a:endParaRPr>
          </a:p>
        </p:txBody>
      </p:sp>
      <p:sp>
        <p:nvSpPr>
          <p:cNvPr id="5" name="Round Single Corner Rectangle 4"/>
          <p:cNvSpPr/>
          <p:nvPr/>
        </p:nvSpPr>
        <p:spPr>
          <a:xfrm>
            <a:off x="536035" y="774561"/>
            <a:ext cx="11284490" cy="5762626"/>
          </a:xfrm>
          <a:prstGeom prst="round1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536036" y="828258"/>
            <a:ext cx="5398040" cy="5632311"/>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chemeClr val="bg1"/>
                </a:solidFill>
                <a:latin typeface="Arial" panose="020B0604020202020204" pitchFamily="34" charset="0"/>
                <a:cs typeface="Arial" panose="020B0604020202020204" pitchFamily="34" charset="0"/>
              </a:rPr>
              <a:t>The dataset was divided into </a:t>
            </a:r>
            <a:r>
              <a:rPr lang="en-US" b="1" dirty="0" smtClean="0">
                <a:solidFill>
                  <a:schemeClr val="bg1"/>
                </a:solidFill>
                <a:latin typeface="Arial" panose="020B0604020202020204" pitchFamily="34" charset="0"/>
                <a:cs typeface="Arial" panose="020B0604020202020204" pitchFamily="34" charset="0"/>
              </a:rPr>
              <a:t>training</a:t>
            </a:r>
            <a:r>
              <a:rPr lang="en-US" dirty="0" smtClean="0">
                <a:solidFill>
                  <a:schemeClr val="bg1"/>
                </a:solidFill>
                <a:latin typeface="Arial" panose="020B0604020202020204" pitchFamily="34" charset="0"/>
                <a:cs typeface="Arial" panose="020B0604020202020204" pitchFamily="34" charset="0"/>
              </a:rPr>
              <a:t>, </a:t>
            </a:r>
            <a:r>
              <a:rPr lang="en-US" b="1" dirty="0" smtClean="0">
                <a:solidFill>
                  <a:schemeClr val="bg1"/>
                </a:solidFill>
                <a:latin typeface="Arial" panose="020B0604020202020204" pitchFamily="34" charset="0"/>
                <a:cs typeface="Arial" panose="020B0604020202020204" pitchFamily="34" charset="0"/>
              </a:rPr>
              <a:t>testing</a:t>
            </a:r>
            <a:r>
              <a:rPr lang="en-US" dirty="0" smtClean="0">
                <a:solidFill>
                  <a:schemeClr val="bg1"/>
                </a:solidFill>
                <a:latin typeface="Arial" panose="020B0604020202020204" pitchFamily="34" charset="0"/>
                <a:cs typeface="Arial" panose="020B0604020202020204" pitchFamily="34" charset="0"/>
              </a:rPr>
              <a:t>, and </a:t>
            </a:r>
            <a:r>
              <a:rPr lang="en-US" b="1" dirty="0" smtClean="0">
                <a:solidFill>
                  <a:schemeClr val="bg1"/>
                </a:solidFill>
                <a:latin typeface="Arial" panose="020B0604020202020204" pitchFamily="34" charset="0"/>
                <a:cs typeface="Arial" panose="020B0604020202020204" pitchFamily="34" charset="0"/>
              </a:rPr>
              <a:t>cross-validation</a:t>
            </a:r>
            <a:r>
              <a:rPr lang="en-US" dirty="0" smtClean="0">
                <a:solidFill>
                  <a:schemeClr val="bg1"/>
                </a:solidFill>
                <a:latin typeface="Arial" panose="020B0604020202020204" pitchFamily="34" charset="0"/>
                <a:cs typeface="Arial" panose="020B0604020202020204" pitchFamily="34" charset="0"/>
              </a:rPr>
              <a:t> sets to ensure the model’s performance was both accurate and reliable.</a:t>
            </a:r>
          </a:p>
          <a:p>
            <a:pPr marL="285750" indent="-285750">
              <a:buFont typeface="Wingdings" panose="05000000000000000000" pitchFamily="2" charset="2"/>
              <a:buChar char="Ø"/>
            </a:pPr>
            <a:r>
              <a:rPr lang="en-US" dirty="0" smtClean="0">
                <a:solidFill>
                  <a:schemeClr val="bg1"/>
                </a:solidFill>
                <a:latin typeface="Arial" panose="020B0604020202020204" pitchFamily="34" charset="0"/>
                <a:cs typeface="Arial" panose="020B0604020202020204" pitchFamily="34" charset="0"/>
              </a:rPr>
              <a:t>A </a:t>
            </a:r>
            <a:r>
              <a:rPr lang="en-US" b="1" dirty="0" smtClean="0">
                <a:solidFill>
                  <a:schemeClr val="bg1"/>
                </a:solidFill>
                <a:latin typeface="Arial" panose="020B0604020202020204" pitchFamily="34" charset="0"/>
                <a:cs typeface="Arial" panose="020B0604020202020204" pitchFamily="34" charset="0"/>
              </a:rPr>
              <a:t>Logistic Regression</a:t>
            </a:r>
            <a:r>
              <a:rPr lang="en-US" dirty="0" smtClean="0">
                <a:solidFill>
                  <a:schemeClr val="bg1"/>
                </a:solidFill>
                <a:latin typeface="Arial" panose="020B0604020202020204" pitchFamily="34" charset="0"/>
                <a:cs typeface="Arial" panose="020B0604020202020204" pitchFamily="34" charset="0"/>
              </a:rPr>
              <a:t> model was trained using the training data, while the testing set was used to evaluate how well the model performs on unseen data.</a:t>
            </a:r>
          </a:p>
          <a:p>
            <a:pPr marL="285750" indent="-285750">
              <a:buFont typeface="Wingdings" panose="05000000000000000000" pitchFamily="2" charset="2"/>
              <a:buChar char="Ø"/>
            </a:pPr>
            <a:r>
              <a:rPr lang="en-US" b="1" dirty="0" smtClean="0">
                <a:solidFill>
                  <a:schemeClr val="bg1"/>
                </a:solidFill>
                <a:latin typeface="Arial" panose="020B0604020202020204" pitchFamily="34" charset="0"/>
                <a:cs typeface="Arial" panose="020B0604020202020204" pitchFamily="34" charset="0"/>
              </a:rPr>
              <a:t>Cross-validation</a:t>
            </a:r>
            <a:r>
              <a:rPr lang="en-US" dirty="0" smtClean="0">
                <a:solidFill>
                  <a:schemeClr val="bg1"/>
                </a:solidFill>
                <a:latin typeface="Arial" panose="020B0604020202020204" pitchFamily="34" charset="0"/>
                <a:cs typeface="Arial" panose="020B0604020202020204" pitchFamily="34" charset="0"/>
              </a:rPr>
              <a:t> was applied to further validate the model’s consistency and to prevent overfitting.</a:t>
            </a:r>
          </a:p>
          <a:p>
            <a:pPr marL="285750" indent="-285750">
              <a:buFont typeface="Wingdings" panose="05000000000000000000" pitchFamily="2" charset="2"/>
              <a:buChar char="Ø"/>
            </a:pPr>
            <a:r>
              <a:rPr lang="en-US" dirty="0" smtClean="0">
                <a:solidFill>
                  <a:schemeClr val="bg1"/>
                </a:solidFill>
                <a:latin typeface="Arial" panose="020B0604020202020204" pitchFamily="34" charset="0"/>
                <a:cs typeface="Arial" panose="020B0604020202020204" pitchFamily="34" charset="0"/>
              </a:rPr>
              <a:t>The model’s performance was assessed using metrics such as </a:t>
            </a:r>
            <a:r>
              <a:rPr lang="en-US" b="1" dirty="0" smtClean="0">
                <a:solidFill>
                  <a:schemeClr val="bg1"/>
                </a:solidFill>
                <a:latin typeface="Arial" panose="020B0604020202020204" pitchFamily="34" charset="0"/>
                <a:cs typeface="Arial" panose="020B0604020202020204" pitchFamily="34" charset="0"/>
              </a:rPr>
              <a:t>Accuracy, Precision, Recall, and F1-Score</a:t>
            </a:r>
            <a:r>
              <a:rPr lang="en-US" dirty="0" smtClean="0">
                <a:solidFill>
                  <a:schemeClr val="bg1"/>
                </a:solidFill>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r>
              <a:rPr lang="en-US" dirty="0" smtClean="0">
                <a:solidFill>
                  <a:schemeClr val="bg1"/>
                </a:solidFill>
                <a:latin typeface="Arial" panose="020B0604020202020204" pitchFamily="34" charset="0"/>
                <a:cs typeface="Arial" panose="020B0604020202020204" pitchFamily="34" charset="0"/>
              </a:rPr>
              <a:t>Visualization tools like the </a:t>
            </a:r>
            <a:r>
              <a:rPr lang="en-US" b="1" dirty="0" smtClean="0">
                <a:solidFill>
                  <a:schemeClr val="bg1"/>
                </a:solidFill>
                <a:latin typeface="Arial" panose="020B0604020202020204" pitchFamily="34" charset="0"/>
                <a:cs typeface="Arial" panose="020B0604020202020204" pitchFamily="34" charset="0"/>
              </a:rPr>
              <a:t>Confusion Matrix</a:t>
            </a:r>
            <a:r>
              <a:rPr lang="en-US" dirty="0" smtClean="0">
                <a:solidFill>
                  <a:schemeClr val="bg1"/>
                </a:solidFill>
                <a:latin typeface="Arial" panose="020B0604020202020204" pitchFamily="34" charset="0"/>
                <a:cs typeface="Arial" panose="020B0604020202020204" pitchFamily="34" charset="0"/>
              </a:rPr>
              <a:t> and </a:t>
            </a:r>
            <a:r>
              <a:rPr lang="en-US" b="1" dirty="0" smtClean="0">
                <a:solidFill>
                  <a:schemeClr val="bg1"/>
                </a:solidFill>
                <a:latin typeface="Arial" panose="020B0604020202020204" pitchFamily="34" charset="0"/>
                <a:cs typeface="Arial" panose="020B0604020202020204" pitchFamily="34" charset="0"/>
              </a:rPr>
              <a:t>ROC Curve</a:t>
            </a:r>
            <a:r>
              <a:rPr lang="en-US" dirty="0" smtClean="0">
                <a:solidFill>
                  <a:schemeClr val="bg1"/>
                </a:solidFill>
                <a:latin typeface="Arial" panose="020B0604020202020204" pitchFamily="34" charset="0"/>
                <a:cs typeface="Arial" panose="020B0604020202020204" pitchFamily="34" charset="0"/>
              </a:rPr>
              <a:t> were used to interpret results effectively.</a:t>
            </a:r>
          </a:p>
          <a:p>
            <a:pPr marL="285750" indent="-285750">
              <a:buFont typeface="Wingdings" panose="05000000000000000000" pitchFamily="2" charset="2"/>
              <a:buChar char="Ø"/>
            </a:pPr>
            <a:r>
              <a:rPr lang="en-US" dirty="0" smtClean="0">
                <a:solidFill>
                  <a:schemeClr val="bg1"/>
                </a:solidFill>
                <a:latin typeface="Arial" panose="020B0604020202020204" pitchFamily="34" charset="0"/>
                <a:cs typeface="Arial" panose="020B0604020202020204" pitchFamily="34" charset="0"/>
              </a:rPr>
              <a:t>The model achieved an </a:t>
            </a:r>
            <a:r>
              <a:rPr lang="en-US" b="1" dirty="0" smtClean="0">
                <a:solidFill>
                  <a:schemeClr val="bg1"/>
                </a:solidFill>
                <a:latin typeface="Arial" panose="020B0604020202020204" pitchFamily="34" charset="0"/>
                <a:cs typeface="Arial" panose="020B0604020202020204" pitchFamily="34" charset="0"/>
              </a:rPr>
              <a:t>AUC score of 0.98</a:t>
            </a:r>
            <a:r>
              <a:rPr lang="en-US" dirty="0" smtClean="0">
                <a:solidFill>
                  <a:schemeClr val="bg1"/>
                </a:solidFill>
                <a:latin typeface="Arial" panose="020B0604020202020204" pitchFamily="34" charset="0"/>
                <a:cs typeface="Arial" panose="020B0604020202020204" pitchFamily="34" charset="0"/>
              </a:rPr>
              <a:t>, indicating excellent ability to distinguish between patients with and without heart disease.</a:t>
            </a:r>
          </a:p>
          <a:p>
            <a:endParaRPr lang="en-IN" dirty="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372692701"/>
              </p:ext>
            </p:extLst>
          </p:nvPr>
        </p:nvGraphicFramePr>
        <p:xfrm>
          <a:off x="5934076" y="894461"/>
          <a:ext cx="2786366" cy="2103120"/>
        </p:xfrm>
        <a:graphic>
          <a:graphicData uri="http://schemas.openxmlformats.org/drawingml/2006/table">
            <a:tbl>
              <a:tblPr firstRow="1" bandRow="1">
                <a:tableStyleId>{5C22544A-7EE6-4342-B048-85BDC9FD1C3A}</a:tableStyleId>
              </a:tblPr>
              <a:tblGrid>
                <a:gridCol w="1393183"/>
                <a:gridCol w="1393183"/>
              </a:tblGrid>
              <a:tr h="610007">
                <a:tc>
                  <a:txBody>
                    <a:bodyPr/>
                    <a:lstStyle/>
                    <a:p>
                      <a:r>
                        <a:rPr lang="en-US" dirty="0" smtClean="0"/>
                        <a:t>       METRIC</a:t>
                      </a:r>
                      <a:endParaRPr lang="en-IN" dirty="0"/>
                    </a:p>
                  </a:txBody>
                  <a:tcPr/>
                </a:tc>
                <a:tc>
                  <a:txBody>
                    <a:bodyPr/>
                    <a:lstStyle/>
                    <a:p>
                      <a:r>
                        <a:rPr lang="en-US" dirty="0" smtClean="0"/>
                        <a:t>         VALUE</a:t>
                      </a:r>
                      <a:endParaRPr lang="en-IN" dirty="0"/>
                    </a:p>
                  </a:txBody>
                  <a:tcPr/>
                </a:tc>
              </a:tr>
              <a:tr h="315971">
                <a:tc>
                  <a:txBody>
                    <a:bodyPr/>
                    <a:lstStyle/>
                    <a:p>
                      <a:r>
                        <a:rPr lang="en-US" dirty="0" smtClean="0">
                          <a:latin typeface="Arial" panose="020B0604020202020204" pitchFamily="34" charset="0"/>
                          <a:cs typeface="Arial" panose="020B0604020202020204" pitchFamily="34" charset="0"/>
                        </a:rPr>
                        <a:t>Accuracy</a:t>
                      </a:r>
                      <a:endParaRPr lang="en-IN" dirty="0">
                        <a:latin typeface="Arial" panose="020B0604020202020204" pitchFamily="34" charset="0"/>
                        <a:cs typeface="Arial" panose="020B0604020202020204" pitchFamily="34" charset="0"/>
                      </a:endParaRPr>
                    </a:p>
                  </a:txBody>
                  <a:tcPr/>
                </a:tc>
                <a:tc>
                  <a:txBody>
                    <a:bodyPr/>
                    <a:lstStyle/>
                    <a:p>
                      <a:r>
                        <a:rPr lang="en-US" dirty="0" smtClean="0"/>
                        <a:t>0.90</a:t>
                      </a:r>
                      <a:endParaRPr lang="en-IN" dirty="0"/>
                    </a:p>
                  </a:txBody>
                  <a:tcPr/>
                </a:tc>
              </a:tr>
              <a:tr h="315971">
                <a:tc>
                  <a:txBody>
                    <a:bodyPr/>
                    <a:lstStyle/>
                    <a:p>
                      <a:r>
                        <a:rPr lang="en-US" dirty="0" smtClean="0">
                          <a:latin typeface="Arial" panose="020B0604020202020204" pitchFamily="34" charset="0"/>
                          <a:cs typeface="Arial" panose="020B0604020202020204" pitchFamily="34" charset="0"/>
                        </a:rPr>
                        <a:t>Precision</a:t>
                      </a:r>
                      <a:endParaRPr lang="en-IN" dirty="0">
                        <a:latin typeface="Arial" panose="020B0604020202020204" pitchFamily="34" charset="0"/>
                        <a:cs typeface="Arial" panose="020B0604020202020204" pitchFamily="34" charset="0"/>
                      </a:endParaRPr>
                    </a:p>
                  </a:txBody>
                  <a:tcPr/>
                </a:tc>
                <a:tc>
                  <a:txBody>
                    <a:bodyPr/>
                    <a:lstStyle/>
                    <a:p>
                      <a:r>
                        <a:rPr lang="en-US" dirty="0" smtClean="0"/>
                        <a:t>0.93</a:t>
                      </a:r>
                      <a:endParaRPr lang="en-IN" dirty="0"/>
                    </a:p>
                  </a:txBody>
                  <a:tcPr/>
                </a:tc>
              </a:tr>
              <a:tr h="315971">
                <a:tc>
                  <a:txBody>
                    <a:bodyPr/>
                    <a:lstStyle/>
                    <a:p>
                      <a:r>
                        <a:rPr lang="en-US" dirty="0" smtClean="0">
                          <a:latin typeface="Arial" panose="020B0604020202020204" pitchFamily="34" charset="0"/>
                          <a:cs typeface="Arial" panose="020B0604020202020204" pitchFamily="34" charset="0"/>
                        </a:rPr>
                        <a:t>Recall</a:t>
                      </a:r>
                      <a:endParaRPr lang="en-IN" dirty="0">
                        <a:latin typeface="Arial" panose="020B0604020202020204" pitchFamily="34" charset="0"/>
                        <a:cs typeface="Arial" panose="020B0604020202020204" pitchFamily="34" charset="0"/>
                      </a:endParaRPr>
                    </a:p>
                  </a:txBody>
                  <a:tcPr/>
                </a:tc>
                <a:tc>
                  <a:txBody>
                    <a:bodyPr/>
                    <a:lstStyle/>
                    <a:p>
                      <a:r>
                        <a:rPr lang="en-US" dirty="0" smtClean="0"/>
                        <a:t>0.87</a:t>
                      </a:r>
                      <a:endParaRPr lang="en-IN" dirty="0"/>
                    </a:p>
                  </a:txBody>
                  <a:tcPr/>
                </a:tc>
              </a:tr>
              <a:tr h="315971">
                <a:tc>
                  <a:txBody>
                    <a:bodyPr/>
                    <a:lstStyle/>
                    <a:p>
                      <a:r>
                        <a:rPr lang="en-US" dirty="0" smtClean="0">
                          <a:latin typeface="Arial" panose="020B0604020202020204" pitchFamily="34" charset="0"/>
                          <a:cs typeface="Arial" panose="020B0604020202020204" pitchFamily="34" charset="0"/>
                        </a:rPr>
                        <a:t>F1 Score</a:t>
                      </a:r>
                      <a:endParaRPr lang="en-IN" dirty="0">
                        <a:latin typeface="Arial" panose="020B0604020202020204" pitchFamily="34" charset="0"/>
                        <a:cs typeface="Arial" panose="020B0604020202020204" pitchFamily="34" charset="0"/>
                      </a:endParaRPr>
                    </a:p>
                  </a:txBody>
                  <a:tcPr/>
                </a:tc>
                <a:tc>
                  <a:txBody>
                    <a:bodyPr/>
                    <a:lstStyle/>
                    <a:p>
                      <a:r>
                        <a:rPr lang="en-US" dirty="0" smtClean="0"/>
                        <a:t>0.90</a:t>
                      </a:r>
                      <a:endParaRPr lang="en-IN" dirty="0"/>
                    </a:p>
                  </a:txBody>
                  <a:tcPr/>
                </a:tc>
              </a:tr>
            </a:tbl>
          </a:graphicData>
        </a:graphic>
      </p:graphicFrame>
      <p:pic>
        <p:nvPicPr>
          <p:cNvPr id="6" name="Picture 5"/>
          <p:cNvPicPr>
            <a:picLocks noChangeAspect="1"/>
          </p:cNvPicPr>
          <p:nvPr/>
        </p:nvPicPr>
        <p:blipFill rotWithShape="1">
          <a:blip r:embed="rId2"/>
          <a:srcRect l="3445" t="4963" b="3723"/>
          <a:stretch/>
        </p:blipFill>
        <p:spPr>
          <a:xfrm>
            <a:off x="8859192" y="1071470"/>
            <a:ext cx="2542233" cy="1836575"/>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3"/>
          <a:stretch>
            <a:fillRect/>
          </a:stretch>
        </p:blipFill>
        <p:spPr>
          <a:xfrm>
            <a:off x="7327259" y="3243175"/>
            <a:ext cx="2936294" cy="29718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86391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82314" y="0"/>
            <a:ext cx="6721813" cy="707886"/>
          </a:xfrm>
          <a:prstGeom prst="rect">
            <a:avLst/>
          </a:prstGeom>
          <a:noFill/>
        </p:spPr>
        <p:txBody>
          <a:bodyPr wrap="square" rtlCol="0">
            <a:spAutoFit/>
          </a:bodyPr>
          <a:lstStyle/>
          <a:p>
            <a:r>
              <a:rPr lang="en-IN" sz="4000" b="1" u="sng" dirty="0" smtClean="0">
                <a:latin typeface="Arial Black" panose="020B0A04020102020204" pitchFamily="34" charset="0"/>
              </a:rPr>
              <a:t>Working of Web App </a:t>
            </a:r>
            <a:endParaRPr lang="en-IN" sz="4000" b="1" u="sng" dirty="0">
              <a:latin typeface="Arial Black" panose="020B0A04020102020204" pitchFamily="34" charset="0"/>
            </a:endParaRPr>
          </a:p>
        </p:txBody>
      </p:sp>
      <p:sp>
        <p:nvSpPr>
          <p:cNvPr id="2" name="TextBox 1"/>
          <p:cNvSpPr txBox="1"/>
          <p:nvPr/>
        </p:nvSpPr>
        <p:spPr>
          <a:xfrm>
            <a:off x="604654" y="593190"/>
            <a:ext cx="11817951" cy="615553"/>
          </a:xfrm>
          <a:prstGeom prst="rect">
            <a:avLst/>
          </a:prstGeom>
          <a:noFill/>
        </p:spPr>
        <p:txBody>
          <a:bodyPr wrap="square" rtlCol="0">
            <a:spAutoFit/>
          </a:bodyPr>
          <a:lstStyle/>
          <a:p>
            <a:r>
              <a:rPr lang="en-US" b="1" dirty="0" smtClean="0">
                <a:latin typeface="Arial Black" panose="020B0A04020102020204" pitchFamily="34" charset="0"/>
              </a:rPr>
              <a:t>Demo Video </a:t>
            </a:r>
            <a:r>
              <a:rPr lang="en-US" b="1" dirty="0">
                <a:latin typeface="Arial Black" panose="020B0A04020102020204" pitchFamily="34" charset="0"/>
              </a:rPr>
              <a:t>Link</a:t>
            </a:r>
            <a:r>
              <a:rPr lang="en-US" b="1" dirty="0" smtClean="0">
                <a:latin typeface="Arial Black" panose="020B0A04020102020204" pitchFamily="34" charset="0"/>
              </a:rPr>
              <a:t>: </a:t>
            </a:r>
            <a:r>
              <a:rPr lang="en-US" sz="1600" dirty="0" smtClean="0"/>
              <a:t>https</a:t>
            </a:r>
            <a:r>
              <a:rPr lang="en-US" sz="1600" dirty="0"/>
              <a:t>://drive.google.com/drive/folders/1EHpA4BfrjNZA9YOwOYMGPpOJvOMC2kN6?usp=drive_link </a:t>
            </a:r>
            <a:endParaRPr lang="en-IN" dirty="0"/>
          </a:p>
        </p:txBody>
      </p:sp>
      <p:sp>
        <p:nvSpPr>
          <p:cNvPr id="4" name="Rectangle 3"/>
          <p:cNvSpPr/>
          <p:nvPr/>
        </p:nvSpPr>
        <p:spPr>
          <a:xfrm>
            <a:off x="573578" y="1486500"/>
            <a:ext cx="11546378" cy="52634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656972" y="1546539"/>
            <a:ext cx="4446372" cy="2841598"/>
          </a:xfrm>
          <a:prstGeom prst="rect">
            <a:avLst/>
          </a:prstGeom>
        </p:spPr>
      </p:pic>
      <p:pic>
        <p:nvPicPr>
          <p:cNvPr id="7" name="Picture 6"/>
          <p:cNvPicPr>
            <a:picLocks noChangeAspect="1"/>
          </p:cNvPicPr>
          <p:nvPr/>
        </p:nvPicPr>
        <p:blipFill rotWithShape="1">
          <a:blip r:embed="rId3"/>
          <a:srcRect l="4179" t="6303" r="4975"/>
          <a:stretch/>
        </p:blipFill>
        <p:spPr>
          <a:xfrm>
            <a:off x="7574509" y="1546539"/>
            <a:ext cx="4477448" cy="2841598"/>
          </a:xfrm>
          <a:prstGeom prst="rect">
            <a:avLst/>
          </a:prstGeom>
        </p:spPr>
      </p:pic>
      <p:pic>
        <p:nvPicPr>
          <p:cNvPr id="8" name="Picture 7"/>
          <p:cNvPicPr>
            <a:picLocks noChangeAspect="1"/>
          </p:cNvPicPr>
          <p:nvPr/>
        </p:nvPicPr>
        <p:blipFill rotWithShape="1">
          <a:blip r:embed="rId4"/>
          <a:srcRect t="22730" b="7266"/>
          <a:stretch/>
        </p:blipFill>
        <p:spPr>
          <a:xfrm>
            <a:off x="5171343" y="1546539"/>
            <a:ext cx="2350848" cy="2841598"/>
          </a:xfrm>
          <a:prstGeom prst="rect">
            <a:avLst/>
          </a:prstGeom>
        </p:spPr>
      </p:pic>
      <p:sp>
        <p:nvSpPr>
          <p:cNvPr id="9" name="Rectangle 8"/>
          <p:cNvSpPr/>
          <p:nvPr/>
        </p:nvSpPr>
        <p:spPr>
          <a:xfrm>
            <a:off x="573578" y="1178345"/>
            <a:ext cx="1654748" cy="338554"/>
          </a:xfrm>
          <a:prstGeom prst="rect">
            <a:avLst/>
          </a:prstGeom>
          <a:noFill/>
        </p:spPr>
        <p:txBody>
          <a:bodyPr wrap="none" lIns="91440" tIns="45720" rIns="91440" bIns="45720">
            <a:spAutoFit/>
          </a:bodyPr>
          <a:lstStyle/>
          <a:p>
            <a:pPr algn="ctr"/>
            <a:r>
              <a:rPr lang="en-US" sz="16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Screenshots:</a:t>
            </a:r>
            <a:endParaRPr lang="en-US" sz="1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endParaRPr>
          </a:p>
        </p:txBody>
      </p:sp>
      <p:pic>
        <p:nvPicPr>
          <p:cNvPr id="10" name="Picture 9"/>
          <p:cNvPicPr>
            <a:picLocks noChangeAspect="1"/>
          </p:cNvPicPr>
          <p:nvPr/>
        </p:nvPicPr>
        <p:blipFill>
          <a:blip r:embed="rId5"/>
          <a:stretch>
            <a:fillRect/>
          </a:stretch>
        </p:blipFill>
        <p:spPr>
          <a:xfrm>
            <a:off x="656972" y="4448176"/>
            <a:ext cx="3190098" cy="2260675"/>
          </a:xfrm>
          <a:prstGeom prst="rect">
            <a:avLst/>
          </a:prstGeom>
        </p:spPr>
      </p:pic>
      <p:pic>
        <p:nvPicPr>
          <p:cNvPr id="11" name="Picture 10"/>
          <p:cNvPicPr>
            <a:picLocks noChangeAspect="1"/>
          </p:cNvPicPr>
          <p:nvPr/>
        </p:nvPicPr>
        <p:blipFill>
          <a:blip r:embed="rId6"/>
          <a:stretch>
            <a:fillRect/>
          </a:stretch>
        </p:blipFill>
        <p:spPr>
          <a:xfrm>
            <a:off x="3907398" y="4417777"/>
            <a:ext cx="3604480" cy="2291074"/>
          </a:xfrm>
          <a:prstGeom prst="rect">
            <a:avLst/>
          </a:prstGeom>
        </p:spPr>
      </p:pic>
      <p:pic>
        <p:nvPicPr>
          <p:cNvPr id="13" name="Picture 12"/>
          <p:cNvPicPr>
            <a:picLocks noChangeAspect="1"/>
          </p:cNvPicPr>
          <p:nvPr/>
        </p:nvPicPr>
        <p:blipFill>
          <a:blip r:embed="rId7"/>
          <a:stretch>
            <a:fillRect/>
          </a:stretch>
        </p:blipFill>
        <p:spPr>
          <a:xfrm>
            <a:off x="7572206" y="4430639"/>
            <a:ext cx="4479751" cy="2278212"/>
          </a:xfrm>
          <a:prstGeom prst="rect">
            <a:avLst/>
          </a:prstGeom>
        </p:spPr>
      </p:pic>
    </p:spTree>
    <p:extLst>
      <p:ext uri="{BB962C8B-B14F-4D97-AF65-F5344CB8AC3E}">
        <p14:creationId xmlns:p14="http://schemas.microsoft.com/office/powerpoint/2010/main" val="2570933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8573" y="0"/>
            <a:ext cx="9193427" cy="6858000"/>
          </a:xfrm>
          <a:prstGeom prst="rect">
            <a:avLst/>
          </a:prstGeom>
        </p:spPr>
      </p:pic>
      <p:sp>
        <p:nvSpPr>
          <p:cNvPr id="6" name="Rectangle 5"/>
          <p:cNvSpPr/>
          <p:nvPr/>
        </p:nvSpPr>
        <p:spPr>
          <a:xfrm>
            <a:off x="0" y="0"/>
            <a:ext cx="3146854" cy="6858000"/>
          </a:xfrm>
          <a:prstGeom prst="rect">
            <a:avLst/>
          </a:prstGeom>
          <a:solidFill>
            <a:srgbClr val="050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11277600" y="6153665"/>
            <a:ext cx="700216" cy="609600"/>
          </a:xfrm>
          <a:prstGeom prst="ellipse">
            <a:avLst/>
          </a:prstGeom>
          <a:solidFill>
            <a:srgbClr val="0505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88522" y="377774"/>
            <a:ext cx="6058070" cy="923330"/>
          </a:xfrm>
          <a:prstGeom prst="rect">
            <a:avLst/>
          </a:prstGeom>
          <a:noFill/>
        </p:spPr>
        <p:txBody>
          <a:bodyPr wrap="non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APPLICATIONS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Rectangle 9"/>
          <p:cNvSpPr/>
          <p:nvPr/>
        </p:nvSpPr>
        <p:spPr>
          <a:xfrm>
            <a:off x="535460" y="1622854"/>
            <a:ext cx="5964194" cy="31550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35460" y="1744525"/>
            <a:ext cx="5782962" cy="2862322"/>
          </a:xfrm>
          <a:prstGeom prst="rect">
            <a:avLst/>
          </a:prstGeom>
          <a:noFill/>
        </p:spPr>
        <p:txBody>
          <a:bodyPr wrap="square" rtlCol="0">
            <a:spAutoFit/>
          </a:bodyPr>
          <a:lstStyle/>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Assists </a:t>
            </a:r>
            <a:r>
              <a:rPr lang="en-US" altLang="en-US" b="1" dirty="0">
                <a:solidFill>
                  <a:schemeClr val="bg1"/>
                </a:solidFill>
                <a:latin typeface="Arial" panose="020B0604020202020204" pitchFamily="34" charset="0"/>
              </a:rPr>
              <a:t>doctors in early diagnosis and </a:t>
            </a:r>
            <a:r>
              <a:rPr lang="en-US" altLang="en-US" b="1" dirty="0" smtClean="0">
                <a:solidFill>
                  <a:schemeClr val="bg1"/>
                </a:solidFill>
                <a:latin typeface="Arial" panose="020B0604020202020204" pitchFamily="34" charset="0"/>
              </a:rPr>
              <a:t>decision-making.</a:t>
            </a:r>
          </a:p>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Helps </a:t>
            </a:r>
            <a:r>
              <a:rPr lang="en-US" altLang="en-US" b="1" dirty="0">
                <a:solidFill>
                  <a:schemeClr val="bg1"/>
                </a:solidFill>
                <a:latin typeface="Arial" panose="020B0604020202020204" pitchFamily="34" charset="0"/>
              </a:rPr>
              <a:t>identify patients at high risk of heart </a:t>
            </a:r>
            <a:r>
              <a:rPr lang="en-US" altLang="en-US" b="1" dirty="0" smtClean="0">
                <a:solidFill>
                  <a:schemeClr val="bg1"/>
                </a:solidFill>
                <a:latin typeface="Arial" panose="020B0604020202020204" pitchFamily="34" charset="0"/>
              </a:rPr>
              <a:t>disease.</a:t>
            </a:r>
          </a:p>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Supports </a:t>
            </a:r>
            <a:r>
              <a:rPr lang="en-US" altLang="en-US" b="1" dirty="0">
                <a:solidFill>
                  <a:schemeClr val="bg1"/>
                </a:solidFill>
                <a:latin typeface="Arial" panose="020B0604020202020204" pitchFamily="34" charset="0"/>
              </a:rPr>
              <a:t>preventive healthcare and lifestyle </a:t>
            </a:r>
            <a:r>
              <a:rPr lang="en-US" altLang="en-US" b="1" dirty="0" smtClean="0">
                <a:solidFill>
                  <a:schemeClr val="bg1"/>
                </a:solidFill>
                <a:latin typeface="Arial" panose="020B0604020202020204" pitchFamily="34" charset="0"/>
              </a:rPr>
              <a:t>management.</a:t>
            </a:r>
          </a:p>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Can </a:t>
            </a:r>
            <a:r>
              <a:rPr lang="en-US" altLang="en-US" b="1" dirty="0">
                <a:solidFill>
                  <a:schemeClr val="bg1"/>
                </a:solidFill>
                <a:latin typeface="Arial" panose="020B0604020202020204" pitchFamily="34" charset="0"/>
              </a:rPr>
              <a:t>be integrated with telemedicine platforms for remote </a:t>
            </a:r>
            <a:r>
              <a:rPr lang="en-US" altLang="en-US" b="1" dirty="0" smtClean="0">
                <a:solidFill>
                  <a:schemeClr val="bg1"/>
                </a:solidFill>
                <a:latin typeface="Arial" panose="020B0604020202020204" pitchFamily="34" charset="0"/>
              </a:rPr>
              <a:t>monitoring.</a:t>
            </a:r>
          </a:p>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Useful </a:t>
            </a:r>
            <a:r>
              <a:rPr lang="en-US" altLang="en-US" b="1" dirty="0">
                <a:solidFill>
                  <a:schemeClr val="bg1"/>
                </a:solidFill>
                <a:latin typeface="Arial" panose="020B0604020202020204" pitchFamily="34" charset="0"/>
              </a:rPr>
              <a:t>for research and healthcare </a:t>
            </a:r>
            <a:r>
              <a:rPr lang="en-US" altLang="en-US" b="1" dirty="0" smtClean="0">
                <a:solidFill>
                  <a:schemeClr val="bg1"/>
                </a:solidFill>
                <a:latin typeface="Arial" panose="020B0604020202020204" pitchFamily="34" charset="0"/>
              </a:rPr>
              <a:t>analytics.</a:t>
            </a:r>
          </a:p>
          <a:p>
            <a:pPr marL="285750" lvl="0" indent="-285750" eaLnBrk="0" fontAlgn="base" hangingPunct="0">
              <a:spcBef>
                <a:spcPct val="0"/>
              </a:spcBef>
              <a:spcAft>
                <a:spcPct val="0"/>
              </a:spcAft>
              <a:buFont typeface="Wingdings" panose="05000000000000000000" pitchFamily="2" charset="2"/>
              <a:buChar char="Ø"/>
            </a:pPr>
            <a:r>
              <a:rPr lang="en-US" altLang="en-US" b="1" dirty="0" smtClean="0">
                <a:solidFill>
                  <a:schemeClr val="bg1"/>
                </a:solidFill>
                <a:latin typeface="Arial" panose="020B0604020202020204" pitchFamily="34" charset="0"/>
              </a:rPr>
              <a:t>Supports </a:t>
            </a:r>
            <a:r>
              <a:rPr lang="en-US" altLang="en-US" b="1" dirty="0">
                <a:solidFill>
                  <a:schemeClr val="bg1"/>
                </a:solidFill>
                <a:latin typeface="Arial" panose="020B0604020202020204" pitchFamily="34" charset="0"/>
              </a:rPr>
              <a:t>insurance and policy risk </a:t>
            </a:r>
            <a:r>
              <a:rPr lang="en-US" altLang="en-US" b="1" dirty="0" smtClean="0">
                <a:solidFill>
                  <a:schemeClr val="bg1"/>
                </a:solidFill>
                <a:latin typeface="Arial" panose="020B0604020202020204" pitchFamily="34" charset="0"/>
              </a:rPr>
              <a:t>assessment</a:t>
            </a:r>
            <a:r>
              <a:rPr lang="en-US" altLang="en-US" dirty="0" smtClean="0">
                <a:solidFill>
                  <a:schemeClr val="bg1"/>
                </a:solidFill>
                <a:latin typeface="Arial" panose="020B0604020202020204" pitchFamily="34" charset="0"/>
              </a:rPr>
              <a:t>.</a:t>
            </a:r>
            <a:endParaRPr lang="en-US"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380057297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324</TotalTime>
  <Words>615</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 Unicode MS</vt:lpstr>
      <vt:lpstr>Aptos</vt:lpstr>
      <vt:lpstr>Arial</vt:lpstr>
      <vt:lpstr>Arial Black</vt:lpstr>
      <vt:lpstr>Bahnschrift</vt:lpstr>
      <vt:lpstr>Bahnschrift Condensed</vt:lpstr>
      <vt:lpstr>Calibri</vt:lpstr>
      <vt:lpstr>Century Schoolbook</vt:lpstr>
      <vt:lpstr>Wingdings</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36</cp:revision>
  <dcterms:created xsi:type="dcterms:W3CDTF">2025-11-09T16:45:52Z</dcterms:created>
  <dcterms:modified xsi:type="dcterms:W3CDTF">2025-11-12T15:53:49Z</dcterms:modified>
</cp:coreProperties>
</file>